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Layouts/slideLayout6.xml" ContentType="application/vnd.openxmlformats-officedocument.presentationml.slideLayout+xml"/>
  <Override PartName="/ppt/notesSlides/notesSlide3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67.xml" ContentType="application/vnd.openxmlformats-officedocument.presentationml.notesSlide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56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3.xml" ContentType="application/vnd.openxmlformats-officedocument.presentationml.slideLayout+xml"/>
  <Override PartName="/ppt/notesSlides/notesSlide16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63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notesSlides/notesSlide23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viewProps.xml" ContentType="application/vnd.openxmlformats-officedocument.presentationml.viewProp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48.xml" ContentType="application/vnd.openxmlformats-officedocument.presentationml.slide+xml"/>
  <Override PartName="/ppt/slides/slide66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3.xml" ContentType="application/vnd.openxmlformats-officedocument.presentationml.notes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theme/theme2.xml" ContentType="application/vnd.openxmlformats-officedocument.theme+xml"/>
  <Override PartName="/ppt/notesSlides/notesSlide39.xml" ContentType="application/vnd.openxmlformats-officedocument.presentationml.notesSlide+xml"/>
  <Override PartName="/ppt/notesSlides/notesSlide57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33.xml" ContentType="application/vnd.openxmlformats-officedocument.presentationml.slide+xml"/>
  <Override PartName="/ppt/slides/slide44.xml" ContentType="application/vnd.openxmlformats-officedocument.presentationml.slide+xml"/>
  <Override PartName="/ppt/slides/slide62.xml" ContentType="application/vnd.openxmlformats-officedocument.presentationml.slide+xml"/>
  <Override PartName="/ppt/slideLayouts/slideLayout3.xml" ContentType="application/vnd.openxmlformats-officedocument.presentationml.slideLayout+xml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64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62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60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notesSlides/notesSlide29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58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notesSlides/notesSlide18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65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notesSlides/notesSlide25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54.xml" ContentType="application/vnd.openxmlformats-officedocument.presentationml.notes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57.xml" ContentType="application/vnd.openxmlformats-officedocument.presentationml.slide+xml"/>
  <Override PartName="/ppt/notesSlides/notesSlide1.xml" ContentType="application/vnd.openxmlformats-officedocument.presentationml.notesSlide+xml"/>
  <Override PartName="/ppt/notesSlides/notesSlide59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46.xml" ContentType="application/vnd.openxmlformats-officedocument.presentationml.slide+xml"/>
  <Override PartName="/ppt/slides/slide64.xml" ContentType="application/vnd.openxmlformats-officedocument.presentationml.slide+xml"/>
  <Override PartName="/ppt/slideLayouts/slideLayout5.xml" ContentType="application/vnd.openxmlformats-officedocument.presentationml.slideLayout+xml"/>
  <Override PartName="/ppt/notesSlides/notesSlide19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66.xml" ContentType="application/vnd.openxmlformats-officedocument.presentationml.notesSlide+xml"/>
  <Override PartName="/ppt/slides/slide24.xml" ContentType="application/vnd.openxmlformats-officedocument.presentationml.slide+xml"/>
  <Override PartName="/ppt/slides/slide35.xml" ContentType="application/vnd.openxmlformats-officedocument.presentationml.slide+xml"/>
  <Override PartName="/ppt/slides/slide53.xml" ContentType="application/vnd.openxmlformats-officedocument.presentationml.slide+xml"/>
  <Default Extension="jpeg" ContentType="image/jpeg"/>
  <Override PartName="/ppt/notesSlides/notesSlide37.xml" ContentType="application/vnd.openxmlformats-officedocument.presentationml.notesSlide+xml"/>
  <Override PartName="/ppt/notesSlides/notesSlide55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</p:sldMasterIdLst>
  <p:notesMasterIdLst>
    <p:notesMasterId r:id="rId69"/>
  </p:notesMasterIdLst>
  <p:sldIdLst>
    <p:sldId id="323" r:id="rId2"/>
    <p:sldId id="258" r:id="rId3"/>
    <p:sldId id="324" r:id="rId4"/>
    <p:sldId id="427" r:id="rId5"/>
    <p:sldId id="260" r:id="rId6"/>
    <p:sldId id="261" r:id="rId7"/>
    <p:sldId id="268" r:id="rId8"/>
    <p:sldId id="297" r:id="rId9"/>
    <p:sldId id="403" r:id="rId10"/>
    <p:sldId id="429" r:id="rId11"/>
    <p:sldId id="422" r:id="rId12"/>
    <p:sldId id="299" r:id="rId13"/>
    <p:sldId id="400" r:id="rId14"/>
    <p:sldId id="399" r:id="rId15"/>
    <p:sldId id="406" r:id="rId16"/>
    <p:sldId id="405" r:id="rId17"/>
    <p:sldId id="407" r:id="rId18"/>
    <p:sldId id="408" r:id="rId19"/>
    <p:sldId id="409" r:id="rId20"/>
    <p:sldId id="412" r:id="rId21"/>
    <p:sldId id="383" r:id="rId22"/>
    <p:sldId id="396" r:id="rId23"/>
    <p:sldId id="356" r:id="rId24"/>
    <p:sldId id="390" r:id="rId25"/>
    <p:sldId id="425" r:id="rId26"/>
    <p:sldId id="391" r:id="rId27"/>
    <p:sldId id="392" r:id="rId28"/>
    <p:sldId id="388" r:id="rId29"/>
    <p:sldId id="415" r:id="rId30"/>
    <p:sldId id="426" r:id="rId31"/>
    <p:sldId id="393" r:id="rId32"/>
    <p:sldId id="394" r:id="rId33"/>
    <p:sldId id="395" r:id="rId34"/>
    <p:sldId id="402" r:id="rId35"/>
    <p:sldId id="419" r:id="rId36"/>
    <p:sldId id="433" r:id="rId37"/>
    <p:sldId id="430" r:id="rId38"/>
    <p:sldId id="401" r:id="rId39"/>
    <p:sldId id="303" r:id="rId40"/>
    <p:sldId id="417" r:id="rId41"/>
    <p:sldId id="416" r:id="rId42"/>
    <p:sldId id="397" r:id="rId43"/>
    <p:sldId id="432" r:id="rId44"/>
    <p:sldId id="442" r:id="rId45"/>
    <p:sldId id="443" r:id="rId46"/>
    <p:sldId id="418" r:id="rId47"/>
    <p:sldId id="434" r:id="rId48"/>
    <p:sldId id="431" r:id="rId49"/>
    <p:sldId id="361" r:id="rId50"/>
    <p:sldId id="413" r:id="rId51"/>
    <p:sldId id="414" r:id="rId52"/>
    <p:sldId id="421" r:id="rId53"/>
    <p:sldId id="420" r:id="rId54"/>
    <p:sldId id="423" r:id="rId55"/>
    <p:sldId id="444" r:id="rId56"/>
    <p:sldId id="424" r:id="rId57"/>
    <p:sldId id="435" r:id="rId58"/>
    <p:sldId id="437" r:id="rId59"/>
    <p:sldId id="398" r:id="rId60"/>
    <p:sldId id="382" r:id="rId61"/>
    <p:sldId id="438" r:id="rId62"/>
    <p:sldId id="441" r:id="rId63"/>
    <p:sldId id="440" r:id="rId64"/>
    <p:sldId id="436" r:id="rId65"/>
    <p:sldId id="304" r:id="rId66"/>
    <p:sldId id="439" r:id="rId67"/>
    <p:sldId id="306" r:id="rId68"/>
  </p:sldIdLst>
  <p:sldSz cx="9144000" cy="5143500" type="screen16x9"/>
  <p:notesSz cx="6858000" cy="9144000"/>
  <p:embeddedFontLst>
    <p:embeddedFont>
      <p:font typeface="Roboto" charset="0"/>
      <p:regular r:id="rId70"/>
      <p:bold r:id="rId71"/>
      <p:italic r:id="rId72"/>
      <p:boldItalic r:id="rId73"/>
    </p:embeddedFont>
    <p:embeddedFont>
      <p:font typeface="Calibri" pitchFamily="34" charset="0"/>
      <p:regular r:id="rId74"/>
      <p:bold r:id="rId75"/>
      <p:italic r:id="rId76"/>
      <p:boldItalic r:id="rId77"/>
    </p:embeddedFont>
    <p:embeddedFont>
      <p:font typeface="Arial Unicode MS" pitchFamily="34" charset="-128"/>
      <p:regular r:id="rId78"/>
    </p:embeddedFont>
    <p:embeddedFont>
      <p:font typeface="Consolas" pitchFamily="49" charset="0"/>
      <p:regular r:id="rId79"/>
      <p:bold r:id="rId80"/>
      <p:italic r:id="rId81"/>
      <p:boldItalic r:id="rId82"/>
    </p:embeddedFont>
    <p:embeddedFont>
      <p:font typeface="Segoe UI" pitchFamily="34" charset="0"/>
      <p:regular r:id="rId83"/>
      <p:bold r:id="rId84"/>
      <p:italic r:id="rId85"/>
      <p:boldItalic r:id="rId8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669900"/>
    <a:srgbClr val="99CC00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94049BB3-00C0-4E36-B14F-18F9014FF099}">
  <a:tblStyle styleId="{94049BB3-00C0-4E36-B14F-18F9014FF09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5987" autoAdjust="0"/>
    <p:restoredTop sz="94660"/>
  </p:normalViewPr>
  <p:slideViewPr>
    <p:cSldViewPr snapToGrid="0">
      <p:cViewPr>
        <p:scale>
          <a:sx n="150" d="100"/>
          <a:sy n="150" d="100"/>
        </p:scale>
        <p:origin x="-504" y="-18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font" Target="fonts/font7.fntdata"/><Relationship Id="rId84" Type="http://schemas.openxmlformats.org/officeDocument/2006/relationships/font" Target="fonts/font15.fntdata"/><Relationship Id="rId89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font" Target="fonts/font5.fntdata"/><Relationship Id="rId79" Type="http://schemas.openxmlformats.org/officeDocument/2006/relationships/font" Target="fonts/font10.fntdata"/><Relationship Id="rId87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font" Target="fonts/font13.fntdata"/><Relationship Id="rId90" Type="http://schemas.openxmlformats.org/officeDocument/2006/relationships/tableStyles" Target="tableStyles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77" Type="http://schemas.openxmlformats.org/officeDocument/2006/relationships/font" Target="fonts/font8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3.fntdata"/><Relationship Id="rId80" Type="http://schemas.openxmlformats.org/officeDocument/2006/relationships/font" Target="fonts/font11.fntdata"/><Relationship Id="rId85" Type="http://schemas.openxmlformats.org/officeDocument/2006/relationships/font" Target="fonts/font16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1.fntdata"/><Relationship Id="rId75" Type="http://schemas.openxmlformats.org/officeDocument/2006/relationships/font" Target="fonts/font6.fntdata"/><Relationship Id="rId83" Type="http://schemas.openxmlformats.org/officeDocument/2006/relationships/font" Target="fonts/font14.fntdata"/><Relationship Id="rId88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4.fntdata"/><Relationship Id="rId78" Type="http://schemas.openxmlformats.org/officeDocument/2006/relationships/font" Target="fonts/font9.fntdata"/><Relationship Id="rId81" Type="http://schemas.openxmlformats.org/officeDocument/2006/relationships/font" Target="fonts/font12.fntdata"/><Relationship Id="rId86" Type="http://schemas.openxmlformats.org/officeDocument/2006/relationships/font" Target="fonts/font1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f224ada0cd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2f224ada0cd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15592801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16720491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2f603b5cfe7_2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2f603b5cfe7_2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9400567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33527719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33527719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33527719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33527719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335277193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33527719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f305d12f4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f305d12f4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183686936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2f62e005416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2f62e005416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2f603b5cfe7_2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2f603b5cfe7_2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109464268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102149247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102149247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102149247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244224647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373172961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102149247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17430905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f5752d282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2f5752d282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354865211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102149247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62328782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132491181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302061637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208714740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302061637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94631621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94631621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2f603b5cfe7_2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2f603b5cfe7_2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8663432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2f62e005416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2f62e005416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f5752d282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2f5752d282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259189324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2f62e005416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2f62e005416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337282372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2f62e005416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2f62e005416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337282372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302061637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208714740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208714740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208714740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302061637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245979267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245979267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2f603b5cfe7_2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2f603b5cfe7_2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10946426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de823becd0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de823becd0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2f62e005416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2f62e005416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158153829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2f62e005416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2f62e005416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217791340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2f62e005416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2f62e005416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217791340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2f62e005416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2f62e005416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217791340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2f62e005416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2f62e005416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217791340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81891026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2f62e005416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2f62e005416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217791340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2f62e005416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2f62e005416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217791340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2f62e005416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2f62e005416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217791340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16502619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de823becd0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de823becd0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2f62e005416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2f62e005416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165026197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1650261974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165026197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2f62e005416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2f62e005416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2f62e005416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2f62e005416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df29b9fb24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df29b9fb24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e3a707456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e3a707456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df29b9fb24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df29b9fb24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2f603b5cfe7_2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2f603b5cfe7_2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l="99" r="99"/>
          <a:stretch/>
        </p:blipFill>
        <p:spPr>
          <a:xfrm>
            <a:off x="-17928" y="-10075"/>
            <a:ext cx="9161923" cy="516365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7710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944650" y="1769194"/>
            <a:ext cx="8183100" cy="218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1">
  <p:cSld name="CUSTOM_2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/>
          <p:nvPr/>
        </p:nvSpPr>
        <p:spPr>
          <a:xfrm>
            <a:off x="606200" y="1441163"/>
            <a:ext cx="7938600" cy="35649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11"/>
          <p:cNvSpPr txBox="1">
            <a:spLocks noGrp="1"/>
          </p:cNvSpPr>
          <p:nvPr>
            <p:ph type="subTitle" idx="1"/>
          </p:nvPr>
        </p:nvSpPr>
        <p:spPr>
          <a:xfrm>
            <a:off x="743675" y="1496071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2">
  <p:cSld name="CUSTOM_2_1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2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2"/>
          <p:cNvSpPr/>
          <p:nvPr/>
        </p:nvSpPr>
        <p:spPr>
          <a:xfrm>
            <a:off x="606200" y="1441163"/>
            <a:ext cx="7938600" cy="3564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12"/>
          <p:cNvSpPr txBox="1">
            <a:spLocks noGrp="1"/>
          </p:cNvSpPr>
          <p:nvPr>
            <p:ph type="subTitle" idx="1"/>
          </p:nvPr>
        </p:nvSpPr>
        <p:spPr>
          <a:xfrm>
            <a:off x="743675" y="1496071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ourier New"/>
              <a:buNone/>
              <a:defRPr sz="1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1">
  <p:cSld name="CUSTOM_4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530000" y="1310381"/>
            <a:ext cx="7862400" cy="7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6" name="Google Shape;56;p13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subTitle" idx="2"/>
          </p:nvPr>
        </p:nvSpPr>
        <p:spPr>
          <a:xfrm>
            <a:off x="795050" y="2220038"/>
            <a:ext cx="7568100" cy="23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2">
  <p:cSld name="CUSTOM_4_1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4"/>
          <p:cNvSpPr/>
          <p:nvPr/>
        </p:nvSpPr>
        <p:spPr>
          <a:xfrm>
            <a:off x="362300" y="1364963"/>
            <a:ext cx="4748700" cy="35649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subTitle" idx="1"/>
          </p:nvPr>
        </p:nvSpPr>
        <p:spPr>
          <a:xfrm>
            <a:off x="500550" y="1474819"/>
            <a:ext cx="44286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62" name="Google Shape;62;p14"/>
          <p:cNvSpPr txBox="1">
            <a:spLocks noGrp="1"/>
          </p:cNvSpPr>
          <p:nvPr>
            <p:ph type="subTitle" idx="2"/>
          </p:nvPr>
        </p:nvSpPr>
        <p:spPr>
          <a:xfrm>
            <a:off x="5555275" y="1474819"/>
            <a:ext cx="3151200" cy="32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елый слайд + заголовок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500550" y="1940306"/>
            <a:ext cx="79353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19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500"/>
              <a:buNone/>
              <a:defRPr sz="1500">
                <a:solidFill>
                  <a:srgbClr val="FF99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ubTitle" idx="2"/>
          </p:nvPr>
        </p:nvSpPr>
        <p:spPr>
          <a:xfrm>
            <a:off x="3135425" y="2978831"/>
            <a:ext cx="58563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0505"/>
              </a:buClr>
              <a:buSzPts val="1500"/>
              <a:buNone/>
              <a:defRPr sz="1500" b="1">
                <a:solidFill>
                  <a:srgbClr val="05050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ubTitle" idx="3"/>
          </p:nvPr>
        </p:nvSpPr>
        <p:spPr>
          <a:xfrm>
            <a:off x="3135425" y="3278981"/>
            <a:ext cx="5856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ubTitle" idx="4"/>
          </p:nvPr>
        </p:nvSpPr>
        <p:spPr>
          <a:xfrm>
            <a:off x="3135425" y="3662550"/>
            <a:ext cx="58563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 xmlns="">
        <p15:guide id="1" pos="397">
          <p15:clr>
            <a:srgbClr val="FA7B17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pic>
        <p:nvPicPr>
          <p:cNvPr id="29" name="Google Shape;29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себе">
  <p:cSld name="CUSTOM_1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subTitle" idx="1"/>
          </p:nvPr>
        </p:nvSpPr>
        <p:spPr>
          <a:xfrm>
            <a:off x="3891775" y="1716281"/>
            <a:ext cx="43917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subTitle" idx="2"/>
          </p:nvPr>
        </p:nvSpPr>
        <p:spPr>
          <a:xfrm>
            <a:off x="3891775" y="2252794"/>
            <a:ext cx="4587900" cy="203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5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ru-ru/dotnet/csharp/language-reference/keywords/base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ru-ru/dotnet/csharp/language-reference/keywords/virtual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ru-ru/dotnet/csharp/language-reference/keywords/override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ru-ru/dotnet/csharp/language-reference/keywords/abstract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ru-ru/dotnet/csharp/language-reference/keywords/override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hyperlink" Target="https://ru.wikipedia.org/wiki/%D0%9F%D0%BE%D0%BB%D0%B5_%D0%BA%D0%BB%D0%B0%D1%81%D1%81%D0%B0" TargetMode="External"/><Relationship Id="rId3" Type="http://schemas.openxmlformats.org/officeDocument/2006/relationships/hyperlink" Target="https://en.wikipedia.org/wiki/Class_diagram" TargetMode="External"/><Relationship Id="rId7" Type="http://schemas.openxmlformats.org/officeDocument/2006/relationships/hyperlink" Target="https://ru.wikipedia.org/wiki/%D0%9A%D0%BB%D0%B0%D1%81%D1%81_(%D0%BF%D1%80%D0%BE%D0%B3%D1%80%D0%B0%D0%BC%D0%BC%D0%B8%D1%80%D0%BE%D0%B2%D0%B0%D0%BD%D0%B8%D0%B5)" TargetMode="External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ru.wikipedia.org/wiki/UML" TargetMode="External"/><Relationship Id="rId5" Type="http://schemas.openxmlformats.org/officeDocument/2006/relationships/hyperlink" Target="https://ru.wikipedia.org/wiki/%D0%94%D0%B8%D0%B0%D0%B3%D1%80%D0%B0%D0%BC%D0%BC%D0%B0_(UML)" TargetMode="External"/><Relationship Id="rId10" Type="http://schemas.openxmlformats.org/officeDocument/2006/relationships/image" Target="../media/image43.png"/><Relationship Id="rId4" Type="http://schemas.openxmlformats.org/officeDocument/2006/relationships/hyperlink" Target="https://ru.wikipedia.org/wiki/%D0%90%D0%BD%D0%B3%D0%BB%D0%B8%D0%B9%D1%81%D0%BA%D0%B8%D0%B9_%D1%8F%D0%B7%D1%8B%D0%BA" TargetMode="External"/><Relationship Id="rId9" Type="http://schemas.openxmlformats.org/officeDocument/2006/relationships/hyperlink" Target="https://ru.wikipedia.org/wiki/%D0%9C%D0%B5%D1%82%D0%BE%D0%B4_(%D1%8F%D0%B7%D1%8B%D0%BA%D0%B8_%D0%BF%D1%80%D0%BE%D0%B3%D1%80%D0%B0%D0%BC%D0%BC%D0%B8%D1%80%D0%BE%D0%B2%D0%B0%D0%BD%D0%B8%D1%8F)" TargetMode="Externa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refactoring.guru/ru/design-patterns/strategy" TargetMode="External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refactoring.guru/ru/design-patterns/composite" TargetMode="External"/><Relationship Id="rId4" Type="http://schemas.openxmlformats.org/officeDocument/2006/relationships/hyperlink" Target="https://refactoring.guru/ru/design-patterns/abstract-factory" TargetMode="Externa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9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2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7710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otus.ru</a:t>
            </a:r>
            <a:endParaRPr dirty="0"/>
          </a:p>
        </p:txBody>
      </p:sp>
      <p:sp>
        <p:nvSpPr>
          <p:cNvPr id="138" name="Google Shape;138;p32"/>
          <p:cNvSpPr txBox="1">
            <a:spLocks noGrp="1"/>
          </p:cNvSpPr>
          <p:nvPr>
            <p:ph type="title"/>
          </p:nvPr>
        </p:nvSpPr>
        <p:spPr>
          <a:xfrm>
            <a:off x="534600" y="1776000"/>
            <a:ext cx="7654200" cy="218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4400" dirty="0" smtClean="0"/>
              <a:t>ООП</a:t>
            </a:r>
            <a:endParaRPr sz="4400" dirty="0"/>
          </a:p>
        </p:txBody>
      </p:sp>
    </p:spTree>
    <p:extLst>
      <p:ext uri="{BB962C8B-B14F-4D97-AF65-F5344CB8AC3E}">
        <p14:creationId xmlns:p14="http://schemas.microsoft.com/office/powerpoint/2010/main" xmlns="" val="4136653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 smtClean="0"/>
              <a:t>Что из перечисленного ниже НЕ является принципом ООП?</a:t>
            </a:r>
            <a:endParaRPr sz="2800" dirty="0"/>
          </a:p>
        </p:txBody>
      </p:sp>
      <p:sp>
        <p:nvSpPr>
          <p:cNvPr id="2050" name="AutoShape 2" descr="Принципы ООП, инкапсуляция, абстракция, наследование, полиморфизм, Unity, C#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2052" name="Picture 4" descr="C:\Users\pavel\Downloads\maxresdefault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28793" y="1363410"/>
            <a:ext cx="4933814" cy="321576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14417527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 smtClean="0"/>
              <a:t>Принципы ООП</a:t>
            </a:r>
            <a:endParaRPr sz="2800" dirty="0"/>
          </a:p>
        </p:txBody>
      </p:sp>
      <p:sp>
        <p:nvSpPr>
          <p:cNvPr id="2050" name="AutoShape 2" descr="Принципы ООП, инкапсуляция, абстракция, наследование, полиморфизм, Unity, C#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Прямоугольник 5"/>
          <p:cNvSpPr/>
          <p:nvPr/>
        </p:nvSpPr>
        <p:spPr>
          <a:xfrm>
            <a:off x="579936" y="1294291"/>
            <a:ext cx="3701977" cy="16570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/>
              <a:t>Объектно-ориентированное программирование основано на следующих принципах:</a:t>
            </a:r>
          </a:p>
          <a:p>
            <a:pPr marL="342900" indent="-342900">
              <a:buAutoNum type="arabicPeriod"/>
            </a:pPr>
            <a:r>
              <a:rPr lang="ru-RU" b="1" dirty="0" smtClean="0"/>
              <a:t>Инкапсуляция</a:t>
            </a:r>
          </a:p>
          <a:p>
            <a:pPr marL="342900" indent="-342900">
              <a:buAutoNum type="arabicPeriod"/>
            </a:pPr>
            <a:r>
              <a:rPr lang="ru-RU" b="1" dirty="0" smtClean="0"/>
              <a:t>Наследование</a:t>
            </a:r>
          </a:p>
          <a:p>
            <a:pPr marL="342900" indent="-342900">
              <a:buAutoNum type="arabicPeriod"/>
            </a:pPr>
            <a:r>
              <a:rPr lang="ru-RU" b="1" dirty="0" smtClean="0"/>
              <a:t>Полиморфизм (типов)</a:t>
            </a:r>
          </a:p>
          <a:p>
            <a:pPr marL="342900" indent="-342900">
              <a:buAutoNum type="arabicPeriod"/>
            </a:pPr>
            <a:r>
              <a:rPr lang="ru-RU" b="1" dirty="0" smtClean="0"/>
              <a:t>Абстракция</a:t>
            </a:r>
            <a:endParaRPr lang="ru-RU" dirty="0"/>
          </a:p>
        </p:txBody>
      </p:sp>
      <p:pic>
        <p:nvPicPr>
          <p:cNvPr id="1026" name="Picture 2" descr="Принципы ООП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574600" y="1570245"/>
            <a:ext cx="5280212" cy="248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 smtClean="0"/>
              <a:t>Шуточная иллюстрация основных принципов</a:t>
            </a:r>
            <a:endParaRPr sz="2800" dirty="0"/>
          </a:p>
        </p:txBody>
      </p:sp>
      <p:sp>
        <p:nvSpPr>
          <p:cNvPr id="53250" name="AutoShape 2" descr="инкапсуляция, полиморфизм, наследование | by Katya Pavlenko | Medium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3252" name="AutoShape 4" descr="https://miro.medium.com/v2/resize:fit:1000/1*4TQU8gAHJAJasc-Lwx2APw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3254" name="AutoShape 6" descr="https://miro.medium.com/v2/resize:fit:1000/1*4TQU8gAHJAJasc-Lwx2APw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3256" name="AutoShape 8" descr="https://miro.medium.com/v2/resize:fit:1000/1*4TQU8gAHJAJasc-Lwx2APw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3259" name="AutoShape 11" descr="https://miro.medium.com/v2/resize:fit:1000/1*4TQU8gAHJAJasc-Lwx2APw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53260" name="Picture 1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83498" y="1248350"/>
            <a:ext cx="6691651" cy="3390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72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Инкапсуляция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xmlns="" val="27570867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Что такое инкапсуляция?</a:t>
            </a:r>
            <a:endParaRPr lang="ru-RU" dirty="0"/>
          </a:p>
        </p:txBody>
      </p:sp>
      <p:sp>
        <p:nvSpPr>
          <p:cNvPr id="438" name="Google Shape;438;p74"/>
          <p:cNvSpPr txBox="1"/>
          <p:nvPr/>
        </p:nvSpPr>
        <p:spPr>
          <a:xfrm>
            <a:off x="598601" y="1009923"/>
            <a:ext cx="3610234" cy="2773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  <a:spcBef>
                <a:spcPts val="1400"/>
              </a:spcBef>
            </a:pPr>
            <a:r>
              <a:rPr lang="ru-RU" dirty="0" smtClean="0"/>
              <a:t>Инкапсуляция заключается в объединении данных и методов, которые с ними работают, внутри одного объекта. </a:t>
            </a:r>
            <a:endParaRPr lang="en-US" dirty="0" smtClean="0"/>
          </a:p>
          <a:p>
            <a:pPr>
              <a:lnSpc>
                <a:spcPct val="115000"/>
              </a:lnSpc>
              <a:spcBef>
                <a:spcPts val="1400"/>
              </a:spcBef>
            </a:pPr>
            <a:r>
              <a:rPr lang="ru-RU" dirty="0" smtClean="0"/>
              <a:t>При этом доступ к данным объекта ограничивается (через модификаторы доступа), чтобы скрыть внутреннюю реализацию и предоставить только необходимый интерфейс.</a:t>
            </a:r>
            <a:endParaRPr lang="en-US" dirty="0" smtClean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9154" name="Picture 2" descr="AlgoDaily - Understanding Encapsulation in Programmi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08835" y="1015080"/>
            <a:ext cx="4219032" cy="360936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15282441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Содержимое класса</a:t>
            </a:r>
            <a:endParaRPr lang="ru-RU" dirty="0"/>
          </a:p>
        </p:txBody>
      </p:sp>
      <p:sp>
        <p:nvSpPr>
          <p:cNvPr id="5" name="Google Shape;438;p74"/>
          <p:cNvSpPr txBox="1"/>
          <p:nvPr/>
        </p:nvSpPr>
        <p:spPr>
          <a:xfrm>
            <a:off x="598601" y="1009923"/>
            <a:ext cx="2358905" cy="25688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  <a:spcBef>
                <a:spcPts val="1400"/>
              </a:spcBef>
            </a:pPr>
            <a:r>
              <a:rPr lang="ru-RU" dirty="0" smtClean="0"/>
              <a:t>Класс может содержать:</a:t>
            </a:r>
          </a:p>
          <a:p>
            <a:pPr marL="342900" indent="-342900">
              <a:lnSpc>
                <a:spcPct val="115000"/>
              </a:lnSpc>
              <a:spcBef>
                <a:spcPts val="1400"/>
              </a:spcBef>
              <a:buAutoNum type="arabicPeriod"/>
            </a:pPr>
            <a:r>
              <a:rPr lang="ru-RU" dirty="0" smtClean="0"/>
              <a:t>Поля (</a:t>
            </a:r>
            <a:r>
              <a:rPr lang="en-US" dirty="0" smtClean="0"/>
              <a:t>Fields)</a:t>
            </a:r>
            <a:endParaRPr lang="ru-RU" dirty="0" smtClean="0"/>
          </a:p>
          <a:p>
            <a:pPr marL="342900" indent="-342900">
              <a:lnSpc>
                <a:spcPct val="115000"/>
              </a:lnSpc>
              <a:spcBef>
                <a:spcPts val="1400"/>
              </a:spcBef>
              <a:buAutoNum type="arabicPeriod"/>
            </a:pPr>
            <a:r>
              <a:rPr lang="ru-RU" dirty="0" smtClean="0"/>
              <a:t>Свойства (</a:t>
            </a:r>
            <a:r>
              <a:rPr lang="en-US" dirty="0" smtClean="0"/>
              <a:t>Properties)</a:t>
            </a:r>
            <a:endParaRPr lang="ru-RU" dirty="0" smtClean="0"/>
          </a:p>
          <a:p>
            <a:pPr marL="342900" indent="-342900">
              <a:lnSpc>
                <a:spcPct val="115000"/>
              </a:lnSpc>
              <a:spcBef>
                <a:spcPts val="1400"/>
              </a:spcBef>
              <a:buAutoNum type="arabicPeriod"/>
            </a:pPr>
            <a:r>
              <a:rPr lang="ru-RU" dirty="0" smtClean="0"/>
              <a:t>Методы (</a:t>
            </a:r>
            <a:r>
              <a:rPr lang="en-US" dirty="0" smtClean="0"/>
              <a:t>Methods)</a:t>
            </a:r>
            <a:endParaRPr lang="ru-RU" dirty="0" smtClean="0"/>
          </a:p>
          <a:p>
            <a:pPr marL="342900" indent="-342900">
              <a:lnSpc>
                <a:spcPct val="115000"/>
              </a:lnSpc>
              <a:spcBef>
                <a:spcPts val="1400"/>
              </a:spcBef>
              <a:buAutoNum type="arabicPeriod"/>
            </a:pPr>
            <a:r>
              <a:rPr lang="ru-RU" dirty="0" smtClean="0"/>
              <a:t>Конструкторы (</a:t>
            </a:r>
            <a:r>
              <a:rPr lang="en-US" dirty="0" smtClean="0"/>
              <a:t>Constructors)</a:t>
            </a:r>
            <a:endParaRPr lang="en-US" dirty="0" smtClean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6336538" y="1139588"/>
            <a:ext cx="2734634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class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669900"/>
                </a:solidFill>
              </a:rPr>
              <a:t>Coder</a:t>
            </a:r>
          </a:p>
          <a:p>
            <a:r>
              <a:rPr lang="ru-RU" dirty="0" smtClean="0"/>
              <a:t>{</a:t>
            </a:r>
          </a:p>
          <a:p>
            <a:r>
              <a:rPr lang="en-US" dirty="0" smtClean="0"/>
              <a:t>   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private string </a:t>
            </a:r>
            <a:r>
              <a:rPr lang="en-US" dirty="0" smtClean="0"/>
              <a:t>name;</a:t>
            </a:r>
          </a:p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    private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string </a:t>
            </a:r>
            <a:r>
              <a:rPr lang="en-US" dirty="0" smtClean="0"/>
              <a:t>salary;</a:t>
            </a:r>
            <a:endParaRPr lang="en-US" dirty="0"/>
          </a:p>
          <a:p>
            <a:r>
              <a:rPr lang="en-US" dirty="0" smtClean="0"/>
              <a:t>    </a:t>
            </a:r>
            <a:endParaRPr lang="ru-RU" dirty="0" smtClean="0"/>
          </a:p>
          <a:p>
            <a:r>
              <a:rPr lang="en-US" dirty="0" smtClean="0"/>
              <a:t>   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public string </a:t>
            </a:r>
            <a:r>
              <a:rPr lang="en-US" dirty="0" smtClean="0"/>
              <a:t>Name</a:t>
            </a:r>
          </a:p>
          <a:p>
            <a:r>
              <a:rPr lang="ru-RU" dirty="0" smtClean="0"/>
              <a:t>    {</a:t>
            </a:r>
            <a:r>
              <a:rPr lang="en-US" dirty="0" smtClean="0"/>
              <a:t>  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get</a:t>
            </a:r>
            <a:r>
              <a:rPr lang="en-US" dirty="0" smtClean="0"/>
              <a:t> { </a:t>
            </a:r>
            <a:r>
              <a:rPr lang="en-US" dirty="0" smtClean="0">
                <a:solidFill>
                  <a:srgbClr val="7030A0"/>
                </a:solidFill>
              </a:rPr>
              <a:t>return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this</a:t>
            </a:r>
            <a:r>
              <a:rPr lang="en-US" dirty="0" smtClean="0"/>
              <a:t>.name; }</a:t>
            </a:r>
            <a:r>
              <a:rPr lang="ru-RU" dirty="0" smtClean="0"/>
              <a:t>    }</a:t>
            </a:r>
          </a:p>
          <a:p>
            <a:endParaRPr lang="ru-RU" dirty="0" smtClean="0"/>
          </a:p>
          <a:p>
            <a:r>
              <a:rPr lang="en-US" dirty="0" smtClean="0"/>
              <a:t>   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public void </a:t>
            </a:r>
            <a:r>
              <a:rPr lang="en-US" dirty="0" err="1" smtClean="0">
                <a:solidFill>
                  <a:schemeClr val="accent4">
                    <a:lumMod val="50000"/>
                  </a:schemeClr>
                </a:solidFill>
              </a:rPr>
              <a:t>WriteCode</a:t>
            </a:r>
            <a:r>
              <a:rPr lang="en-US" dirty="0" smtClean="0"/>
              <a:t>()</a:t>
            </a:r>
          </a:p>
          <a:p>
            <a:r>
              <a:rPr lang="ru-RU" dirty="0" smtClean="0"/>
              <a:t>    {  … }</a:t>
            </a:r>
            <a:endParaRPr lang="en-US" dirty="0" smtClean="0"/>
          </a:p>
          <a:p>
            <a:endParaRPr lang="ru-RU" dirty="0" smtClean="0"/>
          </a:p>
          <a:p>
            <a:r>
              <a:rPr lang="ru-RU" dirty="0" smtClean="0">
                <a:solidFill>
                  <a:schemeClr val="accent1">
                    <a:lumMod val="75000"/>
                  </a:schemeClr>
                </a:solidFill>
              </a:rPr>
              <a:t>   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public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669900"/>
                </a:solidFill>
              </a:rPr>
              <a:t>Coder</a:t>
            </a:r>
            <a:r>
              <a:rPr lang="en-US" dirty="0" smtClean="0"/>
              <a:t>(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string</a:t>
            </a:r>
            <a:r>
              <a:rPr lang="en-US" dirty="0" smtClean="0"/>
              <a:t> name)</a:t>
            </a:r>
          </a:p>
          <a:p>
            <a:r>
              <a:rPr lang="ru-RU" dirty="0" smtClean="0"/>
              <a:t>    {</a:t>
            </a:r>
            <a:r>
              <a:rPr lang="en-US" dirty="0" smtClean="0"/>
              <a:t>  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this</a:t>
            </a:r>
            <a:r>
              <a:rPr lang="en-US" dirty="0" smtClean="0"/>
              <a:t>.name = name;</a:t>
            </a:r>
            <a:r>
              <a:rPr lang="ru-RU" dirty="0" smtClean="0"/>
              <a:t>    }</a:t>
            </a:r>
          </a:p>
          <a:p>
            <a:r>
              <a:rPr lang="ru-RU" dirty="0" smtClean="0"/>
              <a:t>}</a:t>
            </a:r>
            <a:endParaRPr lang="ru-RU" dirty="0"/>
          </a:p>
        </p:txBody>
      </p:sp>
      <p:pic>
        <p:nvPicPr>
          <p:cNvPr id="1026" name="Picture 2" descr="ООП (объектно-ориентированное программирование) - что это простыми словами:  принципы и суть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854861" y="1533301"/>
            <a:ext cx="3481677" cy="2321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5282441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Права доступа</a:t>
            </a:r>
            <a:endParaRPr lang="ru-RU" dirty="0"/>
          </a:p>
        </p:txBody>
      </p:sp>
      <p:sp>
        <p:nvSpPr>
          <p:cNvPr id="438" name="Google Shape;438;p74"/>
          <p:cNvSpPr txBox="1"/>
          <p:nvPr/>
        </p:nvSpPr>
        <p:spPr>
          <a:xfrm>
            <a:off x="598601" y="1009923"/>
            <a:ext cx="7916343" cy="1602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  <a:spcBef>
                <a:spcPts val="1400"/>
              </a:spcBef>
            </a:pPr>
            <a:r>
              <a:rPr lang="ru-RU" dirty="0" smtClean="0"/>
              <a:t>Права доступа к членам класса в программировании нужны для управления видимостью и доступом к данным и методам объекта. Они обеспечивают </a:t>
            </a:r>
            <a:r>
              <a:rPr lang="ru-RU" b="1" dirty="0" smtClean="0"/>
              <a:t>инкапсуляцию</a:t>
            </a:r>
            <a:r>
              <a:rPr lang="ru-RU" dirty="0" smtClean="0"/>
              <a:t>, один из ключевых принципов объектно-ориентированного программирования (ООП), помогая скрыть внутреннюю реализацию объекта и предоставляя только необходимый для работы интерфейс.</a:t>
            </a:r>
            <a:endParaRPr lang="en-US" dirty="0" smtClean="0"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13" name="Таблица 12"/>
          <p:cNvGraphicFramePr>
            <a:graphicFrameLocks noGrp="1"/>
          </p:cNvGraphicFramePr>
          <p:nvPr/>
        </p:nvGraphicFramePr>
        <p:xfrm>
          <a:off x="719847" y="2581073"/>
          <a:ext cx="3385226" cy="1944931"/>
        </p:xfrm>
        <a:graphic>
          <a:graphicData uri="http://schemas.openxmlformats.org/drawingml/2006/table">
            <a:tbl>
              <a:tblPr/>
              <a:tblGrid>
                <a:gridCol w="9144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47082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0383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Модификатор</a:t>
                      </a:r>
                    </a:p>
                  </a:txBody>
                  <a:tcPr marL="8514" marR="8514" marT="85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Описание</a:t>
                      </a:r>
                    </a:p>
                  </a:txBody>
                  <a:tcPr marL="8514" marR="8514" marT="85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38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latin typeface="Arial Unicode MS"/>
                        </a:rPr>
                        <a:t>public</a:t>
                      </a:r>
                    </a:p>
                  </a:txBody>
                  <a:tcPr marL="8514" marR="8514" marT="85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Член доступен из любого места, где виден объект.</a:t>
                      </a:r>
                    </a:p>
                  </a:txBody>
                  <a:tcPr marL="8514" marR="8514" marT="85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38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Arial Unicode MS"/>
                        </a:rPr>
                        <a:t>private</a:t>
                      </a:r>
                    </a:p>
                  </a:txBody>
                  <a:tcPr marL="8514" marR="8514" marT="85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Член доступен только внутри класса, в котором он определён. Это значение по умолчанию.</a:t>
                      </a:r>
                    </a:p>
                  </a:txBody>
                  <a:tcPr marL="8514" marR="8514" marT="85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68068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Arial Unicode MS"/>
                        </a:rPr>
                        <a:t>protected</a:t>
                      </a:r>
                    </a:p>
                  </a:txBody>
                  <a:tcPr marL="8514" marR="8514" marT="85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Член доступен в классе и его наследниках.</a:t>
                      </a:r>
                    </a:p>
                  </a:txBody>
                  <a:tcPr marL="8514" marR="8514" marT="85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38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Arial Unicode MS"/>
                        </a:rPr>
                        <a:t>internal</a:t>
                      </a:r>
                    </a:p>
                  </a:txBody>
                  <a:tcPr marL="8514" marR="8514" marT="85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Член доступен внутри текущей сборки (</a:t>
                      </a:r>
                      <a:r>
                        <a:rPr lang="ru-RU" sz="1000" b="0" i="0" u="none" strike="noStrike" dirty="0" err="1">
                          <a:solidFill>
                            <a:srgbClr val="000000"/>
                          </a:solidFill>
                          <a:latin typeface="Calibri"/>
                        </a:rPr>
                        <a:t>assembly</a:t>
                      </a:r>
                      <a:r>
                        <a:rPr lang="ru-RU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).</a:t>
                      </a:r>
                    </a:p>
                  </a:txBody>
                  <a:tcPr marL="8514" marR="8514" marT="85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47106" name="Picture 2" descr="Курс Java Core - Лекция: Инкапсуляция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158507" y="2594043"/>
            <a:ext cx="4430541" cy="208496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15282441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Модификаторы доступа на бытовых примерах</a:t>
            </a:r>
            <a:endParaRPr lang="ru-RU" dirty="0"/>
          </a:p>
        </p:txBody>
      </p:sp>
      <p:sp>
        <p:nvSpPr>
          <p:cNvPr id="438" name="Google Shape;438;p74"/>
          <p:cNvSpPr txBox="1"/>
          <p:nvPr/>
        </p:nvSpPr>
        <p:spPr>
          <a:xfrm>
            <a:off x="572662" y="1424970"/>
            <a:ext cx="3197581" cy="2773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  <a:spcBef>
                <a:spcPts val="1400"/>
              </a:spcBef>
            </a:pP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public</a:t>
            </a: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 предоставляет возможность миру взаимодействовать с созданным объектом.</a:t>
            </a:r>
            <a:r>
              <a:rPr lang="en-US" dirty="0" smtClean="0">
                <a:latin typeface="Roboto"/>
                <a:ea typeface="Roboto"/>
                <a:cs typeface="Roboto"/>
                <a:sym typeface="Roboto"/>
              </a:rPr>
              <a:t> </a:t>
            </a:r>
            <a:endParaRPr lang="ru-RU" dirty="0" smtClean="0">
              <a:latin typeface="Roboto"/>
              <a:ea typeface="Roboto"/>
              <a:cs typeface="Roboto"/>
              <a:sym typeface="Roboto"/>
            </a:endParaRPr>
          </a:p>
          <a:p>
            <a:pPr>
              <a:lnSpc>
                <a:spcPct val="115000"/>
              </a:lnSpc>
              <a:spcBef>
                <a:spcPts val="1400"/>
              </a:spcBef>
            </a:pP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Пример: завести автомобиль ключом зажигания. </a:t>
            </a:r>
            <a:r>
              <a:rPr lang="ru-RU" i="1" dirty="0" smtClean="0">
                <a:latin typeface="Roboto"/>
                <a:ea typeface="Roboto"/>
                <a:cs typeface="Roboto"/>
                <a:sym typeface="Roboto"/>
              </a:rPr>
              <a:t>Для того, чтобы запустить двигатель, человек не должен залезать в двигатель, у него есть интерфейс (публичный метод запуска двигателя).</a:t>
            </a:r>
          </a:p>
        </p:txBody>
      </p:sp>
      <p:pic>
        <p:nvPicPr>
          <p:cNvPr id="2050" name="Picture 2" descr="Не поворачивается ключ в замке зажигания - Автоэлектрик 2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51960" y="1263046"/>
            <a:ext cx="4873314" cy="2240604"/>
          </a:xfrm>
          <a:prstGeom prst="rect">
            <a:avLst/>
          </a:prstGeom>
          <a:noFill/>
        </p:spPr>
      </p:pic>
      <p:sp>
        <p:nvSpPr>
          <p:cNvPr id="7" name="Прямоугольник 6"/>
          <p:cNvSpPr/>
          <p:nvPr/>
        </p:nvSpPr>
        <p:spPr>
          <a:xfrm>
            <a:off x="5018062" y="3603125"/>
            <a:ext cx="2317016" cy="10464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class</a:t>
            </a:r>
            <a:r>
              <a:rPr lang="en-US" sz="1200" dirty="0" smtClean="0"/>
              <a:t> </a:t>
            </a:r>
            <a:r>
              <a:rPr lang="en-US" sz="1200" dirty="0" smtClean="0">
                <a:solidFill>
                  <a:srgbClr val="669900"/>
                </a:solidFill>
              </a:rPr>
              <a:t>Car</a:t>
            </a:r>
          </a:p>
          <a:p>
            <a:r>
              <a:rPr lang="ru-RU" sz="1200" dirty="0" smtClean="0"/>
              <a:t>{</a:t>
            </a:r>
          </a:p>
          <a:p>
            <a:r>
              <a:rPr lang="en-US" sz="1200" dirty="0" smtClean="0"/>
              <a:t>    </a:t>
            </a:r>
            <a:r>
              <a:rPr lang="en-US" sz="1200" b="1" dirty="0" smtClean="0">
                <a:solidFill>
                  <a:srgbClr val="FF0000"/>
                </a:solidFill>
              </a:rPr>
              <a:t>public</a:t>
            </a:r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 void </a:t>
            </a:r>
            <a:r>
              <a:rPr lang="en-US" sz="1200" dirty="0" err="1" smtClean="0">
                <a:solidFill>
                  <a:schemeClr val="accent4">
                    <a:lumMod val="50000"/>
                  </a:schemeClr>
                </a:solidFill>
              </a:rPr>
              <a:t>RunEngine</a:t>
            </a:r>
            <a:r>
              <a:rPr lang="en-US" sz="1200" dirty="0" smtClean="0"/>
              <a:t>()</a:t>
            </a:r>
          </a:p>
          <a:p>
            <a:r>
              <a:rPr lang="ru-RU" sz="1200" dirty="0" smtClean="0"/>
              <a:t>    {  … }</a:t>
            </a:r>
          </a:p>
          <a:p>
            <a:r>
              <a:rPr lang="ru-RU" sz="1200" dirty="0" smtClean="0"/>
              <a:t>}</a:t>
            </a:r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xmlns="" val="15282441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Модификаторы доступа на бытовых примерах</a:t>
            </a:r>
            <a:endParaRPr lang="ru-RU" dirty="0"/>
          </a:p>
        </p:txBody>
      </p:sp>
      <p:sp>
        <p:nvSpPr>
          <p:cNvPr id="438" name="Google Shape;438;p74"/>
          <p:cNvSpPr txBox="1"/>
          <p:nvPr/>
        </p:nvSpPr>
        <p:spPr>
          <a:xfrm>
            <a:off x="572663" y="1424970"/>
            <a:ext cx="3694538" cy="3021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  <a:spcBef>
                <a:spcPts val="1400"/>
              </a:spcBef>
            </a:pP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private</a:t>
            </a: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 не предоставляет миру возможность взаимодействовать с созданным объектом, а служит только для внутреннего использования.</a:t>
            </a:r>
            <a:r>
              <a:rPr lang="en-US" dirty="0" smtClean="0">
                <a:latin typeface="Roboto"/>
                <a:ea typeface="Roboto"/>
                <a:cs typeface="Roboto"/>
                <a:sym typeface="Roboto"/>
              </a:rPr>
              <a:t> </a:t>
            </a:r>
            <a:endParaRPr lang="ru-RU" dirty="0" smtClean="0">
              <a:latin typeface="Roboto"/>
              <a:ea typeface="Roboto"/>
              <a:cs typeface="Roboto"/>
              <a:sym typeface="Roboto"/>
            </a:endParaRPr>
          </a:p>
          <a:p>
            <a:pPr>
              <a:lnSpc>
                <a:spcPct val="115000"/>
              </a:lnSpc>
              <a:spcBef>
                <a:spcPts val="1400"/>
              </a:spcBef>
            </a:pP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Пример: двигатель автомобиля передает крутящий момент(</a:t>
            </a:r>
            <a:r>
              <a:rPr lang="en-US" dirty="0" err="1" smtClean="0">
                <a:solidFill>
                  <a:schemeClr val="accent4">
                    <a:lumMod val="50000"/>
                  </a:schemeClr>
                </a:solidFill>
              </a:rPr>
              <a:t>GetTwist</a:t>
            </a:r>
            <a:r>
              <a:rPr lang="en-US" dirty="0" smtClean="0"/>
              <a:t>()</a:t>
            </a: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). Все, что происходит внутри двигателя: подача топлива, подача воздуха и пр. – скрыто от мира. Все узлы, агрегаты, характеристики – тоже.</a:t>
            </a:r>
          </a:p>
        </p:txBody>
      </p:sp>
      <p:pic>
        <p:nvPicPr>
          <p:cNvPr id="89090" name="Picture 2" descr="Устройство двигателя внутреннего сгорания - autoleek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923064" y="1018161"/>
            <a:ext cx="3058808" cy="2294106"/>
          </a:xfrm>
          <a:prstGeom prst="rect">
            <a:avLst/>
          </a:prstGeom>
          <a:noFill/>
        </p:spPr>
      </p:pic>
      <p:sp>
        <p:nvSpPr>
          <p:cNvPr id="7" name="Прямоугольник 6"/>
          <p:cNvSpPr/>
          <p:nvPr/>
        </p:nvSpPr>
        <p:spPr>
          <a:xfrm>
            <a:off x="4200938" y="2360579"/>
            <a:ext cx="231701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class</a:t>
            </a:r>
            <a:r>
              <a:rPr lang="en-US" sz="1200" dirty="0" smtClean="0"/>
              <a:t> </a:t>
            </a:r>
            <a:r>
              <a:rPr lang="en-US" sz="1200" dirty="0" smtClean="0">
                <a:solidFill>
                  <a:srgbClr val="669900"/>
                </a:solidFill>
              </a:rPr>
              <a:t>Engine</a:t>
            </a:r>
          </a:p>
          <a:p>
            <a:r>
              <a:rPr lang="ru-RU" sz="1200" dirty="0" smtClean="0"/>
              <a:t>{</a:t>
            </a:r>
          </a:p>
          <a:p>
            <a:r>
              <a:rPr lang="en-US" sz="1200" dirty="0" smtClean="0"/>
              <a:t>    </a:t>
            </a:r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public void </a:t>
            </a:r>
            <a:r>
              <a:rPr lang="en-US" sz="1200" dirty="0" err="1" smtClean="0">
                <a:solidFill>
                  <a:schemeClr val="accent4">
                    <a:lumMod val="50000"/>
                  </a:schemeClr>
                </a:solidFill>
              </a:rPr>
              <a:t>GetTwist</a:t>
            </a:r>
            <a:r>
              <a:rPr lang="en-US" sz="1200" dirty="0" smtClean="0"/>
              <a:t>()</a:t>
            </a:r>
          </a:p>
          <a:p>
            <a:r>
              <a:rPr lang="ru-RU" sz="1200" dirty="0" smtClean="0"/>
              <a:t>    {  … }</a:t>
            </a:r>
          </a:p>
          <a:p>
            <a:endParaRPr lang="ru-RU" sz="1200" dirty="0" smtClean="0"/>
          </a:p>
          <a:p>
            <a:r>
              <a:rPr lang="ru-RU" sz="1200" dirty="0" smtClean="0"/>
              <a:t>   </a:t>
            </a:r>
            <a:r>
              <a:rPr lang="en-US" sz="1200" dirty="0" smtClean="0"/>
              <a:t> </a:t>
            </a:r>
            <a:r>
              <a:rPr lang="en-US" sz="1200" b="1" dirty="0" smtClean="0">
                <a:solidFill>
                  <a:srgbClr val="FF0000"/>
                </a:solidFill>
              </a:rPr>
              <a:t>private</a:t>
            </a:r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 void </a:t>
            </a:r>
            <a:r>
              <a:rPr lang="en-US" sz="1200" dirty="0" err="1" smtClean="0">
                <a:solidFill>
                  <a:schemeClr val="accent4">
                    <a:lumMod val="50000"/>
                  </a:schemeClr>
                </a:solidFill>
              </a:rPr>
              <a:t>GetAir</a:t>
            </a:r>
            <a:r>
              <a:rPr lang="en-US" sz="1200" dirty="0" smtClean="0"/>
              <a:t>()</a:t>
            </a:r>
          </a:p>
          <a:p>
            <a:r>
              <a:rPr lang="ru-RU" sz="1200" dirty="0" smtClean="0"/>
              <a:t>    {  … }</a:t>
            </a:r>
          </a:p>
          <a:p>
            <a:r>
              <a:rPr lang="ru-RU" sz="1200" dirty="0" smtClean="0"/>
              <a:t>	</a:t>
            </a:r>
            <a:endParaRPr lang="en-US" sz="1200" dirty="0" smtClean="0"/>
          </a:p>
          <a:p>
            <a:r>
              <a:rPr lang="en-US" sz="1200" dirty="0" smtClean="0"/>
              <a:t>    </a:t>
            </a:r>
            <a:r>
              <a:rPr lang="en-US" sz="1200" b="1" dirty="0" smtClean="0">
                <a:solidFill>
                  <a:srgbClr val="FF0000"/>
                </a:solidFill>
              </a:rPr>
              <a:t>private</a:t>
            </a:r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accent1">
                    <a:lumMod val="75000"/>
                  </a:schemeClr>
                </a:solidFill>
              </a:rPr>
              <a:t>int</a:t>
            </a:r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accent4">
                    <a:lumMod val="50000"/>
                  </a:schemeClr>
                </a:solidFill>
              </a:rPr>
              <a:t>angularVelocity</a:t>
            </a:r>
            <a:r>
              <a:rPr lang="en-US" sz="1200" dirty="0" smtClean="0">
                <a:solidFill>
                  <a:schemeClr val="accent4">
                    <a:lumMod val="50000"/>
                  </a:schemeClr>
                </a:solidFill>
              </a:rPr>
              <a:t>;</a:t>
            </a:r>
            <a:endParaRPr lang="en-US" sz="1200" dirty="0" smtClean="0"/>
          </a:p>
          <a:p>
            <a:r>
              <a:rPr lang="ru-RU" sz="1200" dirty="0" smtClean="0"/>
              <a:t>}</a:t>
            </a:r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xmlns="" val="15282441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Модификаторы доступа на бытовых примерах</a:t>
            </a:r>
            <a:endParaRPr lang="ru-RU" dirty="0"/>
          </a:p>
        </p:txBody>
      </p:sp>
      <p:sp>
        <p:nvSpPr>
          <p:cNvPr id="438" name="Google Shape;438;p74"/>
          <p:cNvSpPr txBox="1"/>
          <p:nvPr/>
        </p:nvSpPr>
        <p:spPr>
          <a:xfrm>
            <a:off x="572663" y="1424970"/>
            <a:ext cx="3441618" cy="3021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  <a:spcBef>
                <a:spcPts val="1400"/>
              </a:spcBef>
            </a:pP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protected</a:t>
            </a: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 не предоставляет миру возможность взаимодействовать с созданным объектом</a:t>
            </a:r>
            <a:r>
              <a:rPr lang="en-US" dirty="0" smtClean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и служит только для использования в наследовании.</a:t>
            </a:r>
            <a:r>
              <a:rPr lang="en-US" dirty="0" smtClean="0">
                <a:latin typeface="Roboto"/>
                <a:ea typeface="Roboto"/>
                <a:cs typeface="Roboto"/>
                <a:sym typeface="Roboto"/>
              </a:rPr>
              <a:t> </a:t>
            </a:r>
            <a:endParaRPr lang="ru-RU" dirty="0" smtClean="0">
              <a:latin typeface="Roboto"/>
              <a:ea typeface="Roboto"/>
              <a:cs typeface="Roboto"/>
              <a:sym typeface="Roboto"/>
            </a:endParaRPr>
          </a:p>
          <a:p>
            <a:pPr>
              <a:lnSpc>
                <a:spcPct val="115000"/>
              </a:lnSpc>
              <a:spcBef>
                <a:spcPts val="1400"/>
              </a:spcBef>
            </a:pP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Пример: все (в любом случае большинство) автомобили состоят из одних и тех же элементов. Скажем, что у любого автомобиля есть такой показатель, как скорость, но у разных автомобилей она может быть разной.</a:t>
            </a:r>
          </a:p>
        </p:txBody>
      </p:sp>
      <p:sp>
        <p:nvSpPr>
          <p:cNvPr id="7" name="Прямоугольник 6"/>
          <p:cNvSpPr/>
          <p:nvPr/>
        </p:nvSpPr>
        <p:spPr>
          <a:xfrm>
            <a:off x="5907932" y="1601821"/>
            <a:ext cx="294423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class</a:t>
            </a:r>
            <a:r>
              <a:rPr lang="en-US" sz="1200" dirty="0" smtClean="0"/>
              <a:t> </a:t>
            </a:r>
            <a:r>
              <a:rPr lang="en-US" sz="1200" dirty="0" smtClean="0">
                <a:solidFill>
                  <a:srgbClr val="669900"/>
                </a:solidFill>
              </a:rPr>
              <a:t>Car</a:t>
            </a:r>
          </a:p>
          <a:p>
            <a:r>
              <a:rPr lang="ru-RU" sz="1200" dirty="0" smtClean="0"/>
              <a:t>{</a:t>
            </a:r>
          </a:p>
          <a:p>
            <a:r>
              <a:rPr lang="en-US" sz="1200" dirty="0" smtClean="0"/>
              <a:t>    </a:t>
            </a:r>
            <a:r>
              <a:rPr lang="en-US" sz="1200" b="1" dirty="0" smtClean="0">
                <a:solidFill>
                  <a:srgbClr val="FF0000"/>
                </a:solidFill>
              </a:rPr>
              <a:t>protected</a:t>
            </a:r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 virtual </a:t>
            </a:r>
            <a:r>
              <a:rPr lang="en-US" sz="1200" dirty="0" err="1" smtClean="0">
                <a:solidFill>
                  <a:schemeClr val="accent1">
                    <a:lumMod val="75000"/>
                  </a:schemeClr>
                </a:solidFill>
              </a:rPr>
              <a:t>int</a:t>
            </a:r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accent4">
                    <a:lumMod val="50000"/>
                  </a:schemeClr>
                </a:solidFill>
              </a:rPr>
              <a:t>GetSpeed</a:t>
            </a:r>
            <a:r>
              <a:rPr lang="en-US" sz="1200" dirty="0" smtClean="0"/>
              <a:t>()</a:t>
            </a:r>
          </a:p>
          <a:p>
            <a:r>
              <a:rPr lang="ru-RU" sz="1200" dirty="0" smtClean="0"/>
              <a:t>    {  </a:t>
            </a:r>
            <a:r>
              <a:rPr lang="en-US" sz="1200" dirty="0" smtClean="0">
                <a:solidFill>
                  <a:srgbClr val="7030A0"/>
                </a:solidFill>
              </a:rPr>
              <a:t>return</a:t>
            </a:r>
            <a:r>
              <a:rPr lang="en-US" sz="1200" dirty="0" smtClean="0"/>
              <a:t> 0;</a:t>
            </a:r>
            <a:r>
              <a:rPr lang="ru-RU" sz="1200" dirty="0" smtClean="0"/>
              <a:t> }</a:t>
            </a:r>
          </a:p>
          <a:p>
            <a:r>
              <a:rPr lang="ru-RU" sz="1200" dirty="0" smtClean="0"/>
              <a:t>}</a:t>
            </a:r>
            <a:endParaRPr lang="en-US" sz="1200" dirty="0" smtClean="0"/>
          </a:p>
          <a:p>
            <a:endParaRPr lang="en-US" sz="1200" dirty="0" smtClean="0"/>
          </a:p>
          <a:p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class</a:t>
            </a:r>
            <a:r>
              <a:rPr lang="en-US" sz="1200" dirty="0" smtClean="0"/>
              <a:t> </a:t>
            </a:r>
            <a:r>
              <a:rPr lang="en-US" sz="1200" dirty="0" err="1" smtClean="0">
                <a:solidFill>
                  <a:srgbClr val="669900"/>
                </a:solidFill>
              </a:rPr>
              <a:t>SuperCar</a:t>
            </a:r>
            <a:r>
              <a:rPr lang="en-US" sz="1200" dirty="0" smtClean="0">
                <a:solidFill>
                  <a:srgbClr val="669900"/>
                </a:solidFill>
              </a:rPr>
              <a:t> : Car</a:t>
            </a:r>
          </a:p>
          <a:p>
            <a:r>
              <a:rPr lang="ru-RU" sz="1200" dirty="0" smtClean="0"/>
              <a:t>{</a:t>
            </a:r>
          </a:p>
          <a:p>
            <a:r>
              <a:rPr lang="en-US" sz="1200" dirty="0" smtClean="0"/>
              <a:t>    </a:t>
            </a:r>
            <a:r>
              <a:rPr lang="en-US" sz="1200" b="1" dirty="0" smtClean="0">
                <a:solidFill>
                  <a:srgbClr val="FF0000"/>
                </a:solidFill>
              </a:rPr>
              <a:t>protected</a:t>
            </a:r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 override </a:t>
            </a:r>
            <a:r>
              <a:rPr lang="en-US" sz="1200" dirty="0" err="1" smtClean="0">
                <a:solidFill>
                  <a:schemeClr val="accent1">
                    <a:lumMod val="75000"/>
                  </a:schemeClr>
                </a:solidFill>
              </a:rPr>
              <a:t>int</a:t>
            </a:r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accent4">
                    <a:lumMod val="50000"/>
                  </a:schemeClr>
                </a:solidFill>
              </a:rPr>
              <a:t>GetSpeed</a:t>
            </a:r>
            <a:r>
              <a:rPr lang="en-US" sz="1200" dirty="0" smtClean="0"/>
              <a:t>()</a:t>
            </a:r>
          </a:p>
          <a:p>
            <a:r>
              <a:rPr lang="ru-RU" sz="1200" dirty="0" smtClean="0"/>
              <a:t>    {  </a:t>
            </a:r>
            <a:r>
              <a:rPr lang="en-US" sz="1200" dirty="0" smtClean="0">
                <a:solidFill>
                  <a:srgbClr val="7030A0"/>
                </a:solidFill>
              </a:rPr>
              <a:t>return</a:t>
            </a:r>
            <a:r>
              <a:rPr lang="en-US" sz="1200" dirty="0" smtClean="0"/>
              <a:t> 200;</a:t>
            </a:r>
            <a:r>
              <a:rPr lang="ru-RU" sz="1200" dirty="0" smtClean="0"/>
              <a:t> }</a:t>
            </a:r>
          </a:p>
          <a:p>
            <a:r>
              <a:rPr lang="ru-RU" sz="1200" dirty="0" smtClean="0"/>
              <a:t>}</a:t>
            </a:r>
          </a:p>
          <a:p>
            <a:endParaRPr lang="ru-RU" sz="1200" dirty="0"/>
          </a:p>
        </p:txBody>
      </p:sp>
      <p:pic>
        <p:nvPicPr>
          <p:cNvPr id="1026" name="Picture 2" descr="ELING KM GPS Speedometer Odometer 200KM/H for Auto Marine Truck with  Backlight 85mm 12V/24V : Amazon.ca: Automotiv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164357" y="2137093"/>
            <a:ext cx="1593498" cy="1597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5282441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3"/>
          <p:cNvSpPr txBox="1"/>
          <p:nvPr/>
        </p:nvSpPr>
        <p:spPr>
          <a:xfrm>
            <a:off x="1635875" y="772125"/>
            <a:ext cx="79353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100" b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Проверить, идет ли запись</a:t>
            </a:r>
            <a:endParaRPr sz="21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4" name="Google Shape;144;p33"/>
          <p:cNvSpPr txBox="1"/>
          <p:nvPr/>
        </p:nvSpPr>
        <p:spPr>
          <a:xfrm>
            <a:off x="766725" y="1805199"/>
            <a:ext cx="7935300" cy="129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Напишите </a:t>
            </a:r>
            <a:r>
              <a:rPr lang="ru" sz="3500" b="1">
                <a:solidFill>
                  <a:schemeClr val="dk1"/>
                </a:solidFill>
                <a:highlight>
                  <a:schemeClr val="lt1"/>
                </a:highlight>
              </a:rPr>
              <a:t>«</a:t>
            </a:r>
            <a:r>
              <a:rPr lang="ru" sz="3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+</a:t>
            </a:r>
            <a:r>
              <a:rPr lang="ru" sz="3500" b="1">
                <a:solidFill>
                  <a:schemeClr val="dk1"/>
                </a:solidFill>
                <a:highlight>
                  <a:schemeClr val="lt1"/>
                </a:highlight>
              </a:rPr>
              <a:t>»</a:t>
            </a:r>
            <a:r>
              <a:rPr lang="ru" sz="3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в чат, если меня слышно и видно</a:t>
            </a:r>
            <a:endParaRPr sz="35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5" name="Google Shape;145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7275" y="3516281"/>
            <a:ext cx="526796" cy="52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3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84856" y="3516281"/>
            <a:ext cx="526796" cy="52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33"/>
          <p:cNvPicPr preferRelativeResize="0"/>
          <p:nvPr/>
        </p:nvPicPr>
        <p:blipFill rotWithShape="1">
          <a:blip r:embed="rId5">
            <a:alphaModFix/>
          </a:blip>
          <a:srcRect l="99" r="99"/>
          <a:stretch/>
        </p:blipFill>
        <p:spPr>
          <a:xfrm>
            <a:off x="880825" y="1032408"/>
            <a:ext cx="642317" cy="3211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Инкапсуляция дает следующую информацию</a:t>
            </a:r>
            <a:endParaRPr lang="ru-RU" dirty="0"/>
          </a:p>
        </p:txBody>
      </p:sp>
      <p:sp>
        <p:nvSpPr>
          <p:cNvPr id="438" name="Google Shape;438;p74"/>
          <p:cNvSpPr txBox="1"/>
          <p:nvPr/>
        </p:nvSpPr>
        <p:spPr>
          <a:xfrm>
            <a:off x="500550" y="1512844"/>
            <a:ext cx="7775779" cy="1893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  <a:spcBef>
                <a:spcPts val="1400"/>
              </a:spcBef>
            </a:pPr>
            <a:r>
              <a:rPr lang="ru-RU" dirty="0" smtClean="0">
                <a:ea typeface="Roboto"/>
              </a:rPr>
              <a:t>Итого, инкапсуляция определяет:</a:t>
            </a:r>
          </a:p>
          <a:p>
            <a:pPr marL="342900" indent="-342900">
              <a:lnSpc>
                <a:spcPct val="115000"/>
              </a:lnSpc>
              <a:spcBef>
                <a:spcPts val="1400"/>
              </a:spcBef>
              <a:buAutoNum type="arabicPeriod"/>
            </a:pP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Как выглядит создаваемый объект во внешнем мире.</a:t>
            </a:r>
          </a:p>
          <a:p>
            <a:pPr marL="342900" indent="-342900">
              <a:lnSpc>
                <a:spcPct val="115000"/>
              </a:lnSpc>
              <a:spcBef>
                <a:spcPts val="1400"/>
              </a:spcBef>
              <a:buAutoNum type="arabicPeriod"/>
            </a:pP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Какими характеристиками он обладает.</a:t>
            </a:r>
          </a:p>
          <a:p>
            <a:pPr marL="342900" indent="-342900">
              <a:lnSpc>
                <a:spcPct val="115000"/>
              </a:lnSpc>
              <a:spcBef>
                <a:spcPts val="1400"/>
              </a:spcBef>
              <a:buAutoNum type="arabicPeriod"/>
            </a:pP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Какое поведение он реализует.</a:t>
            </a:r>
            <a:endParaRPr lang="en-US" dirty="0" smtClean="0"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8319118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78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 dirty="0"/>
              <a:t>Решение задач</a:t>
            </a:r>
            <a:endParaRPr sz="2800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583096" y="1009926"/>
            <a:ext cx="8107754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0650"/>
            <a:r>
              <a:rPr lang="ru-RU" dirty="0"/>
              <a:t>Задачи:</a:t>
            </a:r>
          </a:p>
          <a:p>
            <a:pPr marL="120650"/>
            <a:r>
              <a:rPr lang="ru-RU" dirty="0"/>
              <a:t>1. Опишите класс </a:t>
            </a:r>
            <a:r>
              <a:rPr lang="ru-RU" dirty="0" err="1"/>
              <a:t>Student</a:t>
            </a:r>
            <a:r>
              <a:rPr lang="ru-RU" dirty="0"/>
              <a:t>, который:</a:t>
            </a:r>
          </a:p>
          <a:p>
            <a:pPr marL="120650"/>
            <a:r>
              <a:rPr lang="ru-RU" dirty="0"/>
              <a:t>1.1 </a:t>
            </a:r>
            <a:r>
              <a:rPr lang="ru-RU" dirty="0" smtClean="0"/>
              <a:t>Содержит </a:t>
            </a:r>
            <a:r>
              <a:rPr lang="ru-RU" dirty="0"/>
              <a:t>имя.</a:t>
            </a:r>
          </a:p>
          <a:p>
            <a:pPr marL="120650"/>
            <a:r>
              <a:rPr lang="ru-RU" dirty="0"/>
              <a:t>1.2 Предоставляет имя, через свойство.</a:t>
            </a:r>
          </a:p>
          <a:p>
            <a:pPr marL="120650"/>
            <a:r>
              <a:rPr lang="ru-RU" dirty="0" smtClean="0"/>
              <a:t>1.3 Содержит </a:t>
            </a:r>
            <a:r>
              <a:rPr lang="ru-RU" dirty="0"/>
              <a:t>возраст.</a:t>
            </a:r>
          </a:p>
          <a:p>
            <a:pPr marL="120650"/>
            <a:r>
              <a:rPr lang="ru-RU" dirty="0" smtClean="0"/>
              <a:t>1.4 Предоставляет </a:t>
            </a:r>
            <a:r>
              <a:rPr lang="ru-RU" dirty="0"/>
              <a:t>возраст через метод.</a:t>
            </a:r>
          </a:p>
          <a:p>
            <a:pPr marL="120650"/>
            <a:r>
              <a:rPr lang="ru-RU" dirty="0" smtClean="0"/>
              <a:t>1.</a:t>
            </a:r>
            <a:r>
              <a:rPr lang="en-US" dirty="0" smtClean="0"/>
              <a:t>5</a:t>
            </a:r>
            <a:r>
              <a:rPr lang="ru-RU" dirty="0"/>
              <a:t> </a:t>
            </a:r>
            <a:r>
              <a:rPr lang="ru-RU" dirty="0" smtClean="0"/>
              <a:t>Содержит </a:t>
            </a:r>
            <a:r>
              <a:rPr lang="ru-RU" dirty="0"/>
              <a:t>конструктор, принимающий имя </a:t>
            </a:r>
            <a:r>
              <a:rPr lang="ru-RU" dirty="0" smtClean="0"/>
              <a:t>студента и возраст.</a:t>
            </a:r>
          </a:p>
          <a:p>
            <a:pPr marL="120650"/>
            <a:r>
              <a:rPr lang="ru-RU" dirty="0" smtClean="0"/>
              <a:t>1.</a:t>
            </a:r>
            <a:r>
              <a:rPr lang="en-US" dirty="0" smtClean="0"/>
              <a:t>6</a:t>
            </a:r>
            <a:r>
              <a:rPr lang="ru-RU" dirty="0" smtClean="0"/>
              <a:t> Содержит поле, показывающее, является ли студент совершеннолетним.</a:t>
            </a:r>
          </a:p>
          <a:p>
            <a:pPr marL="120650"/>
            <a:r>
              <a:rPr lang="en-US" dirty="0" smtClean="0"/>
              <a:t>1.7 </a:t>
            </a:r>
            <a:r>
              <a:rPr lang="ru-RU" dirty="0"/>
              <a:t>При инициализации поля имени</a:t>
            </a:r>
            <a:r>
              <a:rPr lang="en-US" dirty="0"/>
              <a:t> </a:t>
            </a:r>
            <a:r>
              <a:rPr lang="ru-RU" dirty="0"/>
              <a:t>в конструкторе вычисляет, является ли студент совершеннолетним в приватном методе</a:t>
            </a:r>
            <a:r>
              <a:rPr lang="ru-RU" dirty="0" smtClean="0"/>
              <a:t>.</a:t>
            </a:r>
          </a:p>
          <a:p>
            <a:pPr marL="120650"/>
            <a:endParaRPr lang="ru-RU" dirty="0" smtClean="0"/>
          </a:p>
          <a:p>
            <a:pPr marL="120650"/>
            <a:r>
              <a:rPr lang="ru-RU" dirty="0" smtClean="0"/>
              <a:t>2</a:t>
            </a:r>
            <a:r>
              <a:rPr lang="ru-RU" dirty="0"/>
              <a:t>. Опишите класс </a:t>
            </a:r>
            <a:r>
              <a:rPr lang="ru-RU" dirty="0" err="1"/>
              <a:t>Dog</a:t>
            </a:r>
            <a:endParaRPr lang="ru-RU" dirty="0"/>
          </a:p>
          <a:p>
            <a:pPr marL="120650"/>
            <a:r>
              <a:rPr lang="ru-RU" dirty="0"/>
              <a:t>2.1 Содержит имя.</a:t>
            </a:r>
          </a:p>
          <a:p>
            <a:pPr marL="120650"/>
            <a:r>
              <a:rPr lang="ru-RU" dirty="0"/>
              <a:t>2.2 Содержит состояние: </a:t>
            </a:r>
            <a:r>
              <a:rPr lang="ru-RU" dirty="0" err="1"/>
              <a:t>enum</a:t>
            </a:r>
            <a:r>
              <a:rPr lang="ru-RU" dirty="0"/>
              <a:t> { </a:t>
            </a:r>
            <a:r>
              <a:rPr lang="ru-RU" dirty="0" err="1"/>
              <a:t>sit</a:t>
            </a:r>
            <a:r>
              <a:rPr lang="ru-RU" dirty="0"/>
              <a:t>, </a:t>
            </a:r>
            <a:r>
              <a:rPr lang="ru-RU" dirty="0" err="1"/>
              <a:t>lie</a:t>
            </a:r>
            <a:r>
              <a:rPr lang="ru-RU" dirty="0"/>
              <a:t>, </a:t>
            </a:r>
            <a:r>
              <a:rPr lang="ru-RU" dirty="0" err="1"/>
              <a:t>stand</a:t>
            </a:r>
            <a:r>
              <a:rPr lang="ru-RU" dirty="0"/>
              <a:t> }</a:t>
            </a:r>
          </a:p>
          <a:p>
            <a:pPr marL="120650"/>
            <a:r>
              <a:rPr lang="ru-RU" dirty="0"/>
              <a:t>2.3 Содержит метод, выполняющий команду "{Имя}, </a:t>
            </a:r>
            <a:r>
              <a:rPr lang="ru-RU" dirty="0" err="1"/>
              <a:t>cидеть</a:t>
            </a:r>
            <a:r>
              <a:rPr lang="ru-RU" dirty="0"/>
              <a:t>". Меняет состояние собаки на соответствующее.</a:t>
            </a:r>
          </a:p>
          <a:p>
            <a:pPr marL="120650"/>
            <a:r>
              <a:rPr lang="ru-RU" dirty="0"/>
              <a:t>2.4 Содержит метод, выполняющий команду "{Имя}, лежать". Меняет состояние собаки на соответствующее.</a:t>
            </a:r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72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Наследование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xmlns="" val="6824768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Что такое наследование?</a:t>
            </a:r>
            <a:endParaRPr lang="ru-RU" dirty="0"/>
          </a:p>
        </p:txBody>
      </p:sp>
      <p:sp>
        <p:nvSpPr>
          <p:cNvPr id="438" name="Google Shape;438;p74"/>
          <p:cNvSpPr txBox="1"/>
          <p:nvPr/>
        </p:nvSpPr>
        <p:spPr>
          <a:xfrm>
            <a:off x="598601" y="1009925"/>
            <a:ext cx="3807748" cy="3516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  <a:spcBef>
                <a:spcPts val="1400"/>
              </a:spcBef>
            </a:pPr>
            <a:r>
              <a:rPr lang="ru-RU" b="1" dirty="0">
                <a:latin typeface="Roboto" panose="020B0604020202020204" charset="0"/>
                <a:ea typeface="Roboto" panose="020B0604020202020204" charset="0"/>
                <a:cs typeface="Roboto"/>
                <a:sym typeface="Roboto"/>
              </a:rPr>
              <a:t>Наследование</a:t>
            </a:r>
            <a:r>
              <a:rPr lang="ru-RU" dirty="0">
                <a:latin typeface="Roboto" panose="020B0604020202020204" charset="0"/>
                <a:ea typeface="Roboto" panose="020B0604020202020204" charset="0"/>
                <a:cs typeface="Roboto"/>
                <a:sym typeface="Roboto"/>
              </a:rPr>
              <a:t> – это механизм, который позволяет использовать возможности других классов. </a:t>
            </a:r>
            <a:endParaRPr lang="en-US" dirty="0" smtClean="0">
              <a:latin typeface="Roboto" panose="020B0604020202020204" charset="0"/>
              <a:ea typeface="Roboto" panose="020B0604020202020204" charset="0"/>
              <a:cs typeface="Roboto"/>
              <a:sym typeface="Roboto"/>
            </a:endParaRPr>
          </a:p>
          <a:p>
            <a:pPr>
              <a:lnSpc>
                <a:spcPct val="115000"/>
              </a:lnSpc>
              <a:spcBef>
                <a:spcPts val="1400"/>
              </a:spcBef>
            </a:pPr>
            <a:r>
              <a:rPr lang="ru-RU" dirty="0" smtClean="0">
                <a:latin typeface="Roboto" panose="020B0604020202020204" charset="0"/>
                <a:ea typeface="Roboto" panose="020B0604020202020204" charset="0"/>
              </a:rPr>
              <a:t>Наследование позволяет определить дочерний класс, который использует (наследует), расширяет или изменяет возможности родительского класса. Класс, члены которого наследуются, называется </a:t>
            </a:r>
            <a:r>
              <a:rPr lang="ru-RU" i="1" dirty="0" smtClean="0">
                <a:latin typeface="Roboto" panose="020B0604020202020204" charset="0"/>
                <a:ea typeface="Roboto" panose="020B0604020202020204" charset="0"/>
              </a:rPr>
              <a:t>базовым классом</a:t>
            </a:r>
            <a:r>
              <a:rPr lang="ru-RU" dirty="0" smtClean="0">
                <a:latin typeface="Roboto" panose="020B0604020202020204" charset="0"/>
                <a:ea typeface="Roboto" panose="020B0604020202020204" charset="0"/>
              </a:rPr>
              <a:t>. Класс, который наследует члены базового класса, называется </a:t>
            </a:r>
            <a:r>
              <a:rPr lang="ru-RU" i="1" dirty="0" smtClean="0">
                <a:latin typeface="Roboto" panose="020B0604020202020204" charset="0"/>
                <a:ea typeface="Roboto" panose="020B0604020202020204" charset="0"/>
              </a:rPr>
              <a:t>производным классом</a:t>
            </a:r>
            <a:r>
              <a:rPr lang="ru-RU" dirty="0" smtClean="0"/>
              <a:t>.</a:t>
            </a: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 </a:t>
            </a:r>
            <a:endParaRPr lang="en-US" dirty="0" smtClean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1922" name="Picture 2" descr="Exploring Inheritance in Object-Oriented Programming - DEV Community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60647" y="946825"/>
            <a:ext cx="4762500" cy="3810000"/>
          </a:xfrm>
          <a:prstGeom prst="rect">
            <a:avLst/>
          </a:prstGeom>
          <a:noFill/>
        </p:spPr>
      </p:pic>
      <p:sp>
        <p:nvSpPr>
          <p:cNvPr id="2" name="Овальная выноска 1"/>
          <p:cNvSpPr/>
          <p:nvPr/>
        </p:nvSpPr>
        <p:spPr>
          <a:xfrm>
            <a:off x="6904383" y="755374"/>
            <a:ext cx="1020417" cy="457200"/>
          </a:xfrm>
          <a:prstGeom prst="wedgeEllipseCallou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Что-то</a:t>
            </a:r>
            <a:endParaRPr lang="ru-RU" dirty="0"/>
          </a:p>
        </p:txBody>
      </p:sp>
      <p:sp>
        <p:nvSpPr>
          <p:cNvPr id="6" name="Овальная выноска 5"/>
          <p:cNvSpPr/>
          <p:nvPr/>
        </p:nvSpPr>
        <p:spPr>
          <a:xfrm>
            <a:off x="7924801" y="2394625"/>
            <a:ext cx="766050" cy="457200"/>
          </a:xfrm>
          <a:prstGeom prst="wedgeEllipseCallou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Мяу</a:t>
            </a:r>
            <a:endParaRPr lang="ru-RU" dirty="0"/>
          </a:p>
        </p:txBody>
      </p:sp>
      <p:sp>
        <p:nvSpPr>
          <p:cNvPr id="7" name="Овальная выноска 6"/>
          <p:cNvSpPr/>
          <p:nvPr/>
        </p:nvSpPr>
        <p:spPr>
          <a:xfrm>
            <a:off x="4870174" y="2313900"/>
            <a:ext cx="682487" cy="457200"/>
          </a:xfrm>
          <a:prstGeom prst="wedgeEllipseCallou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Гав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xmlns="" val="34132173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Синтаксис наследования</a:t>
            </a:r>
            <a:endParaRPr lang="ru-RU" dirty="0"/>
          </a:p>
        </p:txBody>
      </p:sp>
      <p:sp>
        <p:nvSpPr>
          <p:cNvPr id="438" name="Google Shape;438;p74"/>
          <p:cNvSpPr txBox="1"/>
          <p:nvPr/>
        </p:nvSpPr>
        <p:spPr>
          <a:xfrm>
            <a:off x="598600" y="1009925"/>
            <a:ext cx="4433668" cy="3125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15000"/>
              </a:lnSpc>
              <a:spcBef>
                <a:spcPts val="1400"/>
              </a:spcBef>
            </a:pPr>
            <a:r>
              <a:rPr lang="ru-RU" dirty="0" smtClean="0"/>
              <a:t>Наследоваться в рамках языка </a:t>
            </a:r>
            <a:r>
              <a:rPr lang="en-US" dirty="0" smtClean="0"/>
              <a:t>C# </a:t>
            </a:r>
            <a:r>
              <a:rPr lang="ru-RU" dirty="0" smtClean="0"/>
              <a:t>допустимо от:</a:t>
            </a:r>
          </a:p>
          <a:p>
            <a:pPr marL="342900" lvl="0" indent="-342900">
              <a:spcBef>
                <a:spcPts val="1400"/>
              </a:spcBef>
              <a:buAutoNum type="arabicPeriod"/>
            </a:pP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Классов. </a:t>
            </a:r>
          </a:p>
          <a:p>
            <a:pPr marL="342900" lvl="0" indent="-342900">
              <a:spcBef>
                <a:spcPts val="1400"/>
              </a:spcBef>
              <a:buAutoNum type="arabicPeriod"/>
            </a:pP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Интерфейсов.</a:t>
            </a:r>
          </a:p>
          <a:p>
            <a:endParaRPr lang="en-US" dirty="0" smtClean="0">
              <a:solidFill>
                <a:schemeClr val="tx1"/>
              </a:solidFill>
            </a:endParaRPr>
          </a:p>
          <a:p>
            <a:r>
              <a:rPr lang="ru-RU" dirty="0" smtClean="0">
                <a:solidFill>
                  <a:schemeClr val="tx1"/>
                </a:solidFill>
              </a:rPr>
              <a:t>Наследование обозначается символом «</a:t>
            </a:r>
            <a:r>
              <a:rPr lang="ru-RU" dirty="0" smtClean="0">
                <a:solidFill>
                  <a:srgbClr val="FF0000"/>
                </a:solidFill>
              </a:rPr>
              <a:t>:</a:t>
            </a:r>
            <a:r>
              <a:rPr lang="ru-RU" dirty="0" smtClean="0">
                <a:solidFill>
                  <a:schemeClr val="tx1"/>
                </a:solidFill>
              </a:rPr>
              <a:t>», следующего после имени класса с указанием всех типов, перечисленных через «</a:t>
            </a:r>
            <a:r>
              <a:rPr lang="ru-RU" dirty="0" smtClean="0">
                <a:solidFill>
                  <a:srgbClr val="FF0000"/>
                </a:solidFill>
              </a:rPr>
              <a:t>,</a:t>
            </a:r>
            <a:r>
              <a:rPr lang="ru-RU" dirty="0" smtClean="0">
                <a:solidFill>
                  <a:schemeClr val="tx1"/>
                </a:solidFill>
              </a:rPr>
              <a:t>», о</a:t>
            </a:r>
            <a:r>
              <a:rPr lang="ru-RU" dirty="0">
                <a:solidFill>
                  <a:schemeClr val="tx1"/>
                </a:solidFill>
              </a:rPr>
              <a:t>т</a:t>
            </a:r>
            <a:r>
              <a:rPr lang="ru-RU" dirty="0" smtClean="0">
                <a:solidFill>
                  <a:schemeClr val="tx1"/>
                </a:solidFill>
              </a:rPr>
              <a:t> которых он наследуется.</a:t>
            </a:r>
          </a:p>
          <a:p>
            <a:endParaRPr lang="ru-RU" dirty="0">
              <a:solidFill>
                <a:schemeClr val="tx1"/>
              </a:solidFill>
            </a:endParaRPr>
          </a:p>
          <a:p>
            <a:r>
              <a:rPr lang="ru-RU" dirty="0" smtClean="0">
                <a:solidFill>
                  <a:schemeClr val="tx1"/>
                </a:solidFill>
              </a:rPr>
              <a:t>Класс может наследоваться только от одного класса, и от любого количества интерфейсов.</a:t>
            </a:r>
            <a:endParaRPr lang="ru-RU" dirty="0" smtClean="0"/>
          </a:p>
        </p:txBody>
      </p:sp>
      <p:sp>
        <p:nvSpPr>
          <p:cNvPr id="4" name="Google Shape;438;p74"/>
          <p:cNvSpPr txBox="1"/>
          <p:nvPr/>
        </p:nvSpPr>
        <p:spPr>
          <a:xfrm>
            <a:off x="4946352" y="1461368"/>
            <a:ext cx="3572218" cy="1908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class {</a:t>
            </a:r>
            <a:r>
              <a:rPr lang="en-US" dirty="0" err="1" smtClean="0">
                <a:solidFill>
                  <a:schemeClr val="accent5">
                    <a:lumMod val="75000"/>
                  </a:schemeClr>
                </a:solidFill>
              </a:rPr>
              <a:t>className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} </a:t>
            </a:r>
            <a:endParaRPr lang="ru-RU" dirty="0" smtClean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ru-RU" dirty="0" smtClean="0">
                <a:solidFill>
                  <a:schemeClr val="accent1">
                    <a:lumMod val="75000"/>
                  </a:schemeClr>
                </a:solidFill>
              </a:rPr>
              <a:t>	</a:t>
            </a:r>
            <a:r>
              <a:rPr lang="en-US" dirty="0" smtClean="0">
                <a:solidFill>
                  <a:srgbClr val="FF0000"/>
                </a:solidFill>
              </a:rPr>
              <a:t>: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 {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abstract </a:t>
            </a:r>
            <a:r>
              <a:rPr lang="en-US" dirty="0" err="1" smtClean="0">
                <a:solidFill>
                  <a:schemeClr val="accent5">
                    <a:lumMod val="75000"/>
                  </a:schemeClr>
                </a:solidFill>
              </a:rPr>
              <a:t>classNameParent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}</a:t>
            </a:r>
            <a:endParaRPr lang="ru-RU" dirty="0" smtClean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ru-RU" dirty="0" smtClean="0">
                <a:solidFill>
                  <a:schemeClr val="accent1">
                    <a:lumMod val="75000"/>
                  </a:schemeClr>
                </a:solidFill>
              </a:rPr>
              <a:t>	</a:t>
            </a:r>
            <a:r>
              <a:rPr lang="en-US" dirty="0" smtClean="0">
                <a:solidFill>
                  <a:srgbClr val="FF0000"/>
                </a:solidFill>
              </a:rPr>
              <a:t>,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 {</a:t>
            </a:r>
            <a:r>
              <a:rPr lang="en-US" dirty="0" err="1" smtClean="0">
                <a:solidFill>
                  <a:schemeClr val="accent5">
                    <a:lumMod val="75000"/>
                  </a:schemeClr>
                </a:solidFill>
              </a:rPr>
              <a:t>interfaceName</a:t>
            </a:r>
            <a:r>
              <a:rPr lang="ru-RU" dirty="0" smtClean="0">
                <a:solidFill>
                  <a:schemeClr val="accent5">
                    <a:lumMod val="75000"/>
                  </a:schemeClr>
                </a:solidFill>
              </a:rPr>
              <a:t>1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}</a:t>
            </a:r>
            <a:endParaRPr lang="ru-RU" dirty="0" smtClean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ru-RU" dirty="0" smtClean="0">
                <a:solidFill>
                  <a:schemeClr val="accent1">
                    <a:lumMod val="75000"/>
                  </a:schemeClr>
                </a:solidFill>
              </a:rPr>
              <a:t>	…</a:t>
            </a:r>
          </a:p>
          <a:p>
            <a:r>
              <a:rPr lang="ru-RU" dirty="0" smtClean="0">
                <a:solidFill>
                  <a:srgbClr val="FF0000"/>
                </a:solidFill>
              </a:rPr>
              <a:t>	</a:t>
            </a:r>
            <a:r>
              <a:rPr lang="en-US" dirty="0" smtClean="0">
                <a:solidFill>
                  <a:srgbClr val="FF0000"/>
                </a:solidFill>
              </a:rPr>
              <a:t>,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 {</a:t>
            </a:r>
            <a:r>
              <a:rPr lang="en-US" dirty="0" err="1" smtClean="0">
                <a:solidFill>
                  <a:schemeClr val="accent5">
                    <a:lumMod val="75000"/>
                  </a:schemeClr>
                </a:solidFill>
              </a:rPr>
              <a:t>interfaceNameN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}</a:t>
            </a:r>
          </a:p>
          <a:p>
            <a:r>
              <a:rPr lang="ru-RU" dirty="0" smtClean="0"/>
              <a:t>{</a:t>
            </a:r>
          </a:p>
          <a:p>
            <a:r>
              <a:rPr lang="ru-RU" dirty="0" smtClean="0"/>
              <a:t>    //Реализация интерфейсных методов</a:t>
            </a:r>
          </a:p>
          <a:p>
            <a:r>
              <a:rPr lang="ru-RU" dirty="0" smtClean="0"/>
              <a:t>}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xmlns="" val="34132173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Пример синтаксиса</a:t>
            </a:r>
            <a:endParaRPr lang="ru-RU" dirty="0"/>
          </a:p>
        </p:txBody>
      </p:sp>
      <p:sp>
        <p:nvSpPr>
          <p:cNvPr id="4" name="Google Shape;438;p74"/>
          <p:cNvSpPr txBox="1"/>
          <p:nvPr/>
        </p:nvSpPr>
        <p:spPr>
          <a:xfrm>
            <a:off x="4835560" y="1136970"/>
            <a:ext cx="3946896" cy="3631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abstract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class</a:t>
            </a:r>
            <a:r>
              <a:rPr lang="en-US" dirty="0" smtClean="0"/>
              <a:t>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A</a:t>
            </a:r>
          </a:p>
          <a:p>
            <a:r>
              <a:rPr lang="ru-RU" dirty="0"/>
              <a:t>{</a:t>
            </a:r>
          </a:p>
          <a:p>
            <a:r>
              <a:rPr lang="ru-RU" dirty="0"/>
              <a:t>    </a:t>
            </a:r>
            <a:r>
              <a:rPr lang="ru-RU" dirty="0" smtClean="0"/>
              <a:t>//код класса</a:t>
            </a:r>
            <a:endParaRPr lang="ru-RU" dirty="0"/>
          </a:p>
          <a:p>
            <a:r>
              <a:rPr lang="ru-RU" dirty="0" smtClean="0"/>
              <a:t>}</a:t>
            </a:r>
            <a:endParaRPr lang="en-US" dirty="0" smtClean="0"/>
          </a:p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interface</a:t>
            </a:r>
            <a:r>
              <a:rPr lang="en-US" dirty="0" smtClean="0"/>
              <a:t> </a:t>
            </a:r>
            <a:r>
              <a:rPr lang="en-US" dirty="0" err="1" smtClean="0">
                <a:solidFill>
                  <a:schemeClr val="accent5">
                    <a:lumMod val="75000"/>
                  </a:schemeClr>
                </a:solidFill>
              </a:rPr>
              <a:t>IFace</a:t>
            </a:r>
            <a:r>
              <a:rPr lang="ru-RU" dirty="0" smtClean="0">
                <a:solidFill>
                  <a:schemeClr val="accent5">
                    <a:lumMod val="75000"/>
                  </a:schemeClr>
                </a:solidFill>
              </a:rPr>
              <a:t>1</a:t>
            </a:r>
            <a:endParaRPr lang="en-US" dirty="0" smtClean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en-US" dirty="0" smtClean="0"/>
              <a:t>{</a:t>
            </a:r>
          </a:p>
          <a:p>
            <a:r>
              <a:rPr lang="en-US" dirty="0" smtClean="0"/>
              <a:t>   </a:t>
            </a:r>
            <a:r>
              <a:rPr lang="ru-RU" dirty="0" smtClean="0"/>
              <a:t> </a:t>
            </a:r>
            <a:r>
              <a:rPr lang="en-US" dirty="0" smtClean="0"/>
              <a:t>//</a:t>
            </a:r>
            <a:r>
              <a:rPr lang="ru-RU" dirty="0" smtClean="0"/>
              <a:t>код интерфейса</a:t>
            </a:r>
            <a:endParaRPr lang="en-US" dirty="0" smtClean="0"/>
          </a:p>
          <a:p>
            <a:r>
              <a:rPr lang="en-US" dirty="0" smtClean="0"/>
              <a:t>}</a:t>
            </a:r>
          </a:p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class</a:t>
            </a:r>
            <a:r>
              <a:rPr lang="en-US" dirty="0" smtClean="0"/>
              <a:t>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B</a:t>
            </a:r>
            <a:r>
              <a:rPr lang="en-US" dirty="0"/>
              <a:t> </a:t>
            </a:r>
            <a:r>
              <a:rPr lang="en-US" dirty="0" smtClean="0">
                <a:solidFill>
                  <a:srgbClr val="FF0000"/>
                </a:solidFill>
              </a:rPr>
              <a:t>:</a:t>
            </a:r>
            <a:r>
              <a:rPr lang="ru-RU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A</a:t>
            </a:r>
            <a:r>
              <a:rPr lang="ru-RU" dirty="0" smtClean="0">
                <a:solidFill>
                  <a:srgbClr val="FF0000"/>
                </a:solidFill>
              </a:rPr>
              <a:t>,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accent5">
                    <a:lumMod val="75000"/>
                  </a:schemeClr>
                </a:solidFill>
              </a:rPr>
              <a:t>IFace</a:t>
            </a:r>
            <a:r>
              <a:rPr lang="ru-RU" dirty="0" smtClean="0">
                <a:solidFill>
                  <a:schemeClr val="accent5">
                    <a:lumMod val="75000"/>
                  </a:schemeClr>
                </a:solidFill>
              </a:rPr>
              <a:t>1</a:t>
            </a:r>
            <a:r>
              <a:rPr lang="ru-RU" dirty="0" smtClean="0">
                <a:solidFill>
                  <a:srgbClr val="FF0000"/>
                </a:solidFill>
              </a:rPr>
              <a:t>,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chemeClr val="accent5">
                    <a:lumMod val="75000"/>
                  </a:schemeClr>
                </a:solidFill>
              </a:rPr>
              <a:t>IFace</a:t>
            </a:r>
            <a:r>
              <a:rPr lang="ru-RU" dirty="0" smtClean="0">
                <a:solidFill>
                  <a:schemeClr val="accent5">
                    <a:lumMod val="75000"/>
                  </a:schemeClr>
                </a:solidFill>
              </a:rPr>
              <a:t>2</a:t>
            </a:r>
            <a:endParaRPr lang="en-US" dirty="0" smtClean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ru-RU" dirty="0" smtClean="0"/>
              <a:t>{</a:t>
            </a:r>
          </a:p>
          <a:p>
            <a:r>
              <a:rPr lang="ru-RU" dirty="0" smtClean="0"/>
              <a:t>    </a:t>
            </a:r>
            <a:r>
              <a:rPr lang="en-US" dirty="0" smtClean="0"/>
              <a:t>//</a:t>
            </a:r>
            <a:r>
              <a:rPr lang="ru-RU" dirty="0" smtClean="0"/>
              <a:t>код класса</a:t>
            </a:r>
          </a:p>
          <a:p>
            <a:r>
              <a:rPr lang="ru-RU" dirty="0" smtClean="0"/>
              <a:t>}</a:t>
            </a:r>
          </a:p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class</a:t>
            </a:r>
            <a:r>
              <a:rPr lang="en-US" dirty="0" smtClean="0"/>
              <a:t> </a:t>
            </a:r>
            <a:r>
              <a:rPr lang="ru-RU" dirty="0" smtClean="0">
                <a:solidFill>
                  <a:schemeClr val="accent5">
                    <a:lumMod val="75000"/>
                  </a:schemeClr>
                </a:solidFill>
              </a:rPr>
              <a:t>С</a:t>
            </a:r>
            <a:r>
              <a:rPr lang="en-US" dirty="0" smtClean="0"/>
              <a:t> </a:t>
            </a:r>
            <a:r>
              <a:rPr lang="en-US" smtClean="0">
                <a:solidFill>
                  <a:srgbClr val="FF0000"/>
                </a:solidFill>
              </a:rPr>
              <a:t>:</a:t>
            </a:r>
            <a:r>
              <a:rPr lang="en-US" smtClean="0"/>
              <a:t> </a:t>
            </a:r>
            <a:r>
              <a:rPr lang="en-US" smtClean="0">
                <a:solidFill>
                  <a:schemeClr val="accent5">
                    <a:lumMod val="75000"/>
                  </a:schemeClr>
                </a:solidFill>
              </a:rPr>
              <a:t>B</a:t>
            </a:r>
            <a:r>
              <a:rPr lang="ru-RU" smtClean="0">
                <a:solidFill>
                  <a:srgbClr val="FF0000"/>
                </a:solidFill>
              </a:rPr>
              <a:t>,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accent5">
                    <a:lumMod val="75000"/>
                  </a:schemeClr>
                </a:solidFill>
              </a:rPr>
              <a:t>IFace</a:t>
            </a:r>
            <a:r>
              <a:rPr lang="ru-RU" dirty="0" smtClean="0">
                <a:solidFill>
                  <a:schemeClr val="accent5">
                    <a:lumMod val="75000"/>
                  </a:schemeClr>
                </a:solidFill>
              </a:rPr>
              <a:t>1</a:t>
            </a:r>
            <a:endParaRPr lang="en-US" dirty="0" smtClean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ru-RU" dirty="0" smtClean="0"/>
              <a:t>{</a:t>
            </a:r>
          </a:p>
          <a:p>
            <a:r>
              <a:rPr lang="ru-RU" dirty="0" smtClean="0"/>
              <a:t>    </a:t>
            </a:r>
            <a:r>
              <a:rPr lang="en-US" dirty="0" smtClean="0"/>
              <a:t>//</a:t>
            </a:r>
            <a:r>
              <a:rPr lang="ru-RU" dirty="0" smtClean="0"/>
              <a:t>код класса</a:t>
            </a:r>
          </a:p>
          <a:p>
            <a:r>
              <a:rPr lang="ru-RU" dirty="0" smtClean="0"/>
              <a:t>}</a:t>
            </a:r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89016" y="1509681"/>
            <a:ext cx="3380989" cy="31171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34132173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Что наследуется</a:t>
            </a:r>
            <a:endParaRPr lang="ru-RU" dirty="0"/>
          </a:p>
        </p:txBody>
      </p:sp>
      <p:sp>
        <p:nvSpPr>
          <p:cNvPr id="438" name="Google Shape;438;p74"/>
          <p:cNvSpPr txBox="1"/>
          <p:nvPr/>
        </p:nvSpPr>
        <p:spPr>
          <a:xfrm>
            <a:off x="500550" y="1009925"/>
            <a:ext cx="3732468" cy="2339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ru-RU" altLang="ru-RU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В C#, при наследовании у родительского (базового) класса наследуются все </a:t>
            </a:r>
            <a:r>
              <a:rPr lang="ru-RU" altLang="ru-RU" b="1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публичные</a:t>
            </a:r>
            <a:r>
              <a:rPr lang="ru-RU" altLang="ru-RU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 и </a:t>
            </a:r>
            <a:r>
              <a:rPr lang="ru-RU" altLang="ru-RU" b="1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защищенные</a:t>
            </a:r>
            <a:r>
              <a:rPr lang="ru-RU" altLang="ru-RU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 (</a:t>
            </a:r>
            <a:r>
              <a:rPr lang="ru-RU" altLang="ru-RU" dirty="0" err="1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protected</a:t>
            </a:r>
            <a:r>
              <a:rPr lang="ru-RU" altLang="ru-RU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) члены класса, </a:t>
            </a:r>
            <a:r>
              <a:rPr lang="ru-RU" altLang="ru-RU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включая:</a:t>
            </a:r>
            <a:endParaRPr lang="en-US" altLang="ru-RU" dirty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</a:endParaRP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ClrTx/>
              <a:buAutoNum type="arabicPeriod"/>
            </a:pPr>
            <a:r>
              <a:rPr lang="ru-RU" altLang="ru-RU" b="1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Поля</a:t>
            </a:r>
            <a:r>
              <a:rPr lang="ru-RU" altLang="ru-RU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ru-RU" altLang="ru-RU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(если они имеют </a:t>
            </a:r>
            <a:r>
              <a:rPr lang="ru-RU" altLang="ru-RU" dirty="0" err="1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protected</a:t>
            </a:r>
            <a:r>
              <a:rPr lang="ru-RU" altLang="ru-RU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 или </a:t>
            </a:r>
            <a:r>
              <a:rPr lang="ru-RU" altLang="ru-RU" dirty="0" err="1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public</a:t>
            </a:r>
            <a:r>
              <a:rPr lang="ru-RU" altLang="ru-RU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 модификаторы</a:t>
            </a:r>
            <a:r>
              <a:rPr lang="ru-RU" altLang="ru-RU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).</a:t>
            </a:r>
            <a:endParaRPr lang="en-US" altLang="ru-RU" dirty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</a:endParaRP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ClrTx/>
              <a:buAutoNum type="arabicPeriod"/>
            </a:pPr>
            <a:r>
              <a:rPr lang="ru-RU" altLang="ru-RU" b="1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Методы</a:t>
            </a:r>
            <a:r>
              <a:rPr lang="ru-RU" altLang="ru-RU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ru-RU" altLang="ru-RU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(с </a:t>
            </a:r>
            <a:r>
              <a:rPr lang="ru-RU" altLang="ru-RU" dirty="0" err="1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protected</a:t>
            </a:r>
            <a:r>
              <a:rPr lang="ru-RU" altLang="ru-RU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 или </a:t>
            </a:r>
            <a:r>
              <a:rPr lang="ru-RU" altLang="ru-RU" dirty="0" err="1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public</a:t>
            </a:r>
            <a:r>
              <a:rPr lang="ru-RU" altLang="ru-RU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 модификаторами</a:t>
            </a:r>
            <a:r>
              <a:rPr lang="ru-RU" altLang="ru-RU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).</a:t>
            </a:r>
            <a:endParaRPr lang="en-US" altLang="ru-RU" dirty="0" smtClean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</a:endParaRP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ClrTx/>
              <a:buAutoNum type="arabicPeriod"/>
            </a:pPr>
            <a:r>
              <a:rPr lang="ru-RU" altLang="ru-RU" b="1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Свойства</a:t>
            </a:r>
            <a:r>
              <a:rPr lang="ru-RU" altLang="ru-RU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ru-RU" altLang="ru-RU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(с </a:t>
            </a:r>
            <a:r>
              <a:rPr lang="ru-RU" altLang="ru-RU" dirty="0" err="1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protected</a:t>
            </a:r>
            <a:r>
              <a:rPr lang="ru-RU" altLang="ru-RU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 или </a:t>
            </a:r>
            <a:r>
              <a:rPr lang="ru-RU" altLang="ru-RU" dirty="0" err="1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public</a:t>
            </a:r>
            <a:r>
              <a:rPr lang="ru-RU" altLang="ru-RU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 модификаторами</a:t>
            </a:r>
            <a:r>
              <a:rPr lang="ru-RU" altLang="ru-RU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).</a:t>
            </a:r>
            <a:endParaRPr lang="ru-RU" altLang="ru-RU" dirty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pic>
        <p:nvPicPr>
          <p:cNvPr id="1026" name="Picture 2" descr="https://skillbox.ru/upload/setka_images/10060020022023_cae856732bd4226855875d839121e46dd85999a9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429868" y="1009925"/>
            <a:ext cx="4166370" cy="3178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093448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Некоторые нюансы наследования</a:t>
            </a:r>
            <a:endParaRPr lang="ru-RU" dirty="0"/>
          </a:p>
        </p:txBody>
      </p:sp>
      <p:sp>
        <p:nvSpPr>
          <p:cNvPr id="438" name="Google Shape;438;p74"/>
          <p:cNvSpPr txBox="1"/>
          <p:nvPr/>
        </p:nvSpPr>
        <p:spPr>
          <a:xfrm>
            <a:off x="598600" y="1009925"/>
            <a:ext cx="8092200" cy="2554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ru-RU" dirty="0" smtClean="0"/>
              <a:t>В рамках .</a:t>
            </a:r>
            <a:r>
              <a:rPr lang="en-US" dirty="0" smtClean="0"/>
              <a:t>Net </a:t>
            </a:r>
            <a:r>
              <a:rPr lang="ru-RU" dirty="0" smtClean="0"/>
              <a:t>классами </a:t>
            </a:r>
            <a:r>
              <a:rPr lang="ru-RU" b="1" dirty="0" smtClean="0"/>
              <a:t>не наследуются</a:t>
            </a:r>
            <a:r>
              <a:rPr lang="ru-RU" dirty="0" smtClean="0"/>
              <a:t>:</a:t>
            </a:r>
          </a:p>
          <a:p>
            <a:r>
              <a:rPr lang="ru-RU" b="1" dirty="0" smtClean="0"/>
              <a:t>Классы и методы, помеченные ключевым словом </a:t>
            </a:r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sealed</a:t>
            </a:r>
            <a:r>
              <a:rPr lang="en-US" b="1" dirty="0" smtClean="0"/>
              <a:t>(</a:t>
            </a:r>
            <a:r>
              <a:rPr lang="ru-RU" b="1" dirty="0" smtClean="0"/>
              <a:t>запечатанный</a:t>
            </a:r>
            <a:r>
              <a:rPr lang="en-US" b="1" dirty="0" smtClean="0"/>
              <a:t>)</a:t>
            </a:r>
            <a:r>
              <a:rPr lang="ru-RU" b="1" dirty="0" smtClean="0"/>
              <a:t>.</a:t>
            </a:r>
          </a:p>
          <a:p>
            <a:endParaRPr lang="ru-RU" b="1" dirty="0"/>
          </a:p>
          <a:p>
            <a:r>
              <a:rPr lang="ru-RU" dirty="0" smtClean="0"/>
              <a:t>Также есть нюансы, о которых не стоит забывать</a:t>
            </a:r>
            <a:br>
              <a:rPr lang="ru-RU" dirty="0" smtClean="0"/>
            </a:br>
            <a:endParaRPr lang="ru-RU" dirty="0" smtClean="0"/>
          </a:p>
          <a:p>
            <a:pPr marL="342900" indent="-342900">
              <a:buAutoNum type="arabicPeriod"/>
            </a:pPr>
            <a:r>
              <a:rPr lang="ru-RU" b="1" dirty="0" smtClean="0"/>
              <a:t>Конструкторы</a:t>
            </a:r>
            <a:r>
              <a:rPr lang="ru-RU" dirty="0" smtClean="0"/>
              <a:t>.</a:t>
            </a:r>
            <a:r>
              <a:rPr lang="ru-RU" b="1" dirty="0" smtClean="0"/>
              <a:t> </a:t>
            </a:r>
            <a:r>
              <a:rPr lang="ru-RU" dirty="0" smtClean="0"/>
              <a:t>Код конструктора класса-потомка будет воспроизводить код класса-предка. При этом сначала будет выполняться код класса-предка, потом – класса-потомка.</a:t>
            </a:r>
          </a:p>
          <a:p>
            <a:pPr marL="342900" indent="-342900">
              <a:buAutoNum type="arabicPeriod"/>
            </a:pPr>
            <a:r>
              <a:rPr lang="ru-RU" b="1" dirty="0" smtClean="0"/>
              <a:t>Статичные члены (</a:t>
            </a:r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static</a:t>
            </a:r>
            <a:r>
              <a:rPr lang="ru-RU" b="1" dirty="0" smtClean="0"/>
              <a:t>).</a:t>
            </a:r>
            <a:r>
              <a:rPr lang="ru-RU" b="1" dirty="0"/>
              <a:t> </a:t>
            </a:r>
            <a:r>
              <a:rPr lang="ru-RU" dirty="0" smtClean="0"/>
              <a:t>Статичные члены класса будут унаследовать поведение класса-предка.</a:t>
            </a:r>
            <a:endParaRPr lang="ru-RU" b="1" dirty="0" smtClean="0"/>
          </a:p>
          <a:p>
            <a:pPr marL="342900" indent="-342900">
              <a:buAutoNum type="arabicPeriod"/>
            </a:pPr>
            <a:r>
              <a:rPr lang="ru-RU" b="1" dirty="0" smtClean="0"/>
              <a:t>Закрытые </a:t>
            </a:r>
            <a:r>
              <a:rPr lang="ru-RU" b="1" dirty="0"/>
              <a:t>члены (</a:t>
            </a:r>
            <a:r>
              <a:rPr lang="ru-RU" b="1" dirty="0" err="1">
                <a:solidFill>
                  <a:schemeClr val="accent1">
                    <a:lumMod val="75000"/>
                  </a:schemeClr>
                </a:solidFill>
              </a:rPr>
              <a:t>private</a:t>
            </a:r>
            <a:r>
              <a:rPr lang="ru-RU" b="1" dirty="0" smtClean="0"/>
              <a:t>)</a:t>
            </a:r>
            <a:r>
              <a:rPr lang="ru-RU" dirty="0" smtClean="0"/>
              <a:t>. К приватным полям и методам класса напряму</a:t>
            </a:r>
            <a:r>
              <a:rPr lang="ru-RU" dirty="0"/>
              <a:t>ю</a:t>
            </a:r>
            <a:r>
              <a:rPr lang="ru-RU" dirty="0" smtClean="0"/>
              <a:t> обращаться нельзя. При этом допустимо использовать методы для работы с данными членами.</a:t>
            </a:r>
          </a:p>
        </p:txBody>
      </p:sp>
    </p:spTree>
    <p:extLst>
      <p:ext uri="{BB962C8B-B14F-4D97-AF65-F5344CB8AC3E}">
        <p14:creationId xmlns:p14="http://schemas.microsoft.com/office/powerpoint/2010/main" xmlns="" val="22831208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Множественное наследование запрещено</a:t>
            </a:r>
            <a:endParaRPr lang="ru-RU" dirty="0"/>
          </a:p>
        </p:txBody>
      </p:sp>
      <p:pic>
        <p:nvPicPr>
          <p:cNvPr id="2052" name="Picture 4" descr="ООП (объектно-ориентированное программирование) - что это простыми словами:  принципы и суть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270651" y="1009925"/>
            <a:ext cx="4650097" cy="3163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4132173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Почему в </a:t>
            </a:r>
            <a:r>
              <a:rPr lang="en-US" dirty="0" smtClean="0"/>
              <a:t>C# </a:t>
            </a:r>
            <a:r>
              <a:rPr lang="ru-RU" dirty="0" smtClean="0"/>
              <a:t>множественное наследование запрещено</a:t>
            </a:r>
            <a:endParaRPr lang="ru-RU" dirty="0"/>
          </a:p>
        </p:txBody>
      </p:sp>
      <p:sp>
        <p:nvSpPr>
          <p:cNvPr id="4" name="Google Shape;438;p74"/>
          <p:cNvSpPr txBox="1"/>
          <p:nvPr/>
        </p:nvSpPr>
        <p:spPr>
          <a:xfrm>
            <a:off x="722997" y="4215181"/>
            <a:ext cx="8052015" cy="611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lvl="0" indent="-342900">
              <a:lnSpc>
                <a:spcPct val="115000"/>
              </a:lnSpc>
              <a:spcBef>
                <a:spcPts val="1400"/>
              </a:spcBef>
            </a:pP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Реализация какого класса метода </a:t>
            </a:r>
            <a:r>
              <a:rPr lang="en-US" b="1" dirty="0" err="1" smtClean="0">
                <a:latin typeface="Consolas" pitchFamily="49" charset="0"/>
                <a:ea typeface="Roboto"/>
                <a:cs typeface="Roboto"/>
                <a:sym typeface="Roboto"/>
              </a:rPr>
              <a:t>SomeMethod</a:t>
            </a: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 достанется классу </a:t>
            </a:r>
            <a:r>
              <a:rPr lang="en-US" b="1" dirty="0" smtClean="0">
                <a:latin typeface="Consolas" pitchFamily="49" charset="0"/>
                <a:ea typeface="Roboto"/>
                <a:cs typeface="Roboto"/>
                <a:sym typeface="Roboto"/>
              </a:rPr>
              <a:t>Child?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19247" y="1354137"/>
            <a:ext cx="6259513" cy="31670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35778431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4"/>
          <p:cNvSpPr/>
          <p:nvPr/>
        </p:nvSpPr>
        <p:spPr>
          <a:xfrm>
            <a:off x="624575" y="2652575"/>
            <a:ext cx="1499100" cy="1815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3" name="Google Shape;153;p34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dirty="0" smtClean="0"/>
              <a:t>ООП</a:t>
            </a:r>
            <a:endParaRPr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i="1" dirty="0"/>
          </a:p>
        </p:txBody>
      </p:sp>
      <p:pic>
        <p:nvPicPr>
          <p:cNvPr id="155" name="Google Shape;155;p34"/>
          <p:cNvPicPr preferRelativeResize="0"/>
          <p:nvPr/>
        </p:nvPicPr>
        <p:blipFill rotWithShape="1">
          <a:blip r:embed="rId3">
            <a:alphaModFix/>
          </a:blip>
          <a:srcRect t="941" b="941"/>
          <a:stretch/>
        </p:blipFill>
        <p:spPr>
          <a:xfrm>
            <a:off x="1033167" y="2867584"/>
            <a:ext cx="1383000" cy="1365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56" name="Google Shape;156;p34"/>
          <p:cNvSpPr txBox="1"/>
          <p:nvPr/>
        </p:nvSpPr>
        <p:spPr>
          <a:xfrm>
            <a:off x="500550" y="503025"/>
            <a:ext cx="77967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 dirty="0" smtClean="0">
                <a:solidFill>
                  <a:srgbClr val="FF7700"/>
                </a:solidFill>
                <a:latin typeface="Roboto"/>
                <a:ea typeface="Roboto"/>
                <a:cs typeface="Roboto"/>
                <a:sym typeface="Roboto"/>
              </a:rPr>
              <a:t>Тема открытого урока</a:t>
            </a:r>
            <a:endParaRPr sz="1700" dirty="0">
              <a:solidFill>
                <a:srgbClr val="FF77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7" name="Google Shape;157;p34"/>
          <p:cNvSpPr txBox="1"/>
          <p:nvPr/>
        </p:nvSpPr>
        <p:spPr>
          <a:xfrm>
            <a:off x="3248849" y="2988499"/>
            <a:ext cx="5308673" cy="1364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>
              <a:buClr>
                <a:schemeClr val="dk1"/>
              </a:buClr>
              <a:buSzPct val="84615"/>
            </a:pPr>
            <a:r>
              <a:rPr lang="ru-RU" sz="1600" b="1" i="1" dirty="0">
                <a:solidFill>
                  <a:schemeClr val="dk1"/>
                </a:solidFill>
              </a:rPr>
              <a:t>Нилов Павел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4615"/>
              <a:buFont typeface="Arial"/>
              <a:buNone/>
            </a:pPr>
            <a:endParaRPr lang="ru" sz="1300" i="1" dirty="0" smtClean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4615"/>
              <a:buFont typeface="Arial"/>
              <a:buNone/>
            </a:pPr>
            <a:r>
              <a:rPr lang="ru" sz="1300" i="1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Преподаватель </a:t>
            </a:r>
            <a:r>
              <a:rPr lang="ru" sz="1300" i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курса C# </a:t>
            </a:r>
            <a:r>
              <a:rPr lang="ru" sz="1300" i="1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Professional, </a:t>
            </a:r>
            <a:r>
              <a:rPr lang="en-US" sz="1300" i="1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C# Basic</a:t>
            </a:r>
            <a:endParaRPr sz="1300" i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i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i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Контакты:t.me/@NilovPavel</a:t>
            </a:r>
            <a:endParaRPr sz="1300" i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i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8" name="Google Shape;158;p3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077621" y="258179"/>
            <a:ext cx="652375" cy="6523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xmlns="" val="18498323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Пример синтаксиса</a:t>
            </a:r>
            <a:endParaRPr lang="ru-RU" dirty="0"/>
          </a:p>
        </p:txBody>
      </p:sp>
      <p:sp>
        <p:nvSpPr>
          <p:cNvPr id="438" name="Google Shape;438;p74"/>
          <p:cNvSpPr txBox="1"/>
          <p:nvPr/>
        </p:nvSpPr>
        <p:spPr>
          <a:xfrm>
            <a:off x="598600" y="1009925"/>
            <a:ext cx="3946896" cy="611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15000"/>
              </a:lnSpc>
              <a:spcBef>
                <a:spcPts val="1400"/>
              </a:spcBef>
            </a:pPr>
            <a:r>
              <a:rPr lang="ru-RU" dirty="0" smtClean="0"/>
              <a:t>Пример как нельзя наследоваться:</a:t>
            </a:r>
          </a:p>
        </p:txBody>
      </p:sp>
      <p:sp>
        <p:nvSpPr>
          <p:cNvPr id="4" name="Google Shape;438;p74"/>
          <p:cNvSpPr txBox="1"/>
          <p:nvPr/>
        </p:nvSpPr>
        <p:spPr>
          <a:xfrm>
            <a:off x="4835560" y="1136970"/>
            <a:ext cx="3946896" cy="3847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abstract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class</a:t>
            </a:r>
            <a:r>
              <a:rPr lang="en-US" dirty="0" smtClean="0"/>
              <a:t>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A</a:t>
            </a:r>
          </a:p>
          <a:p>
            <a:r>
              <a:rPr lang="ru-RU" dirty="0"/>
              <a:t>{</a:t>
            </a:r>
          </a:p>
          <a:p>
            <a:r>
              <a:rPr lang="ru-RU" dirty="0"/>
              <a:t>    </a:t>
            </a:r>
            <a:r>
              <a:rPr lang="ru-RU" dirty="0" smtClean="0"/>
              <a:t>//код класса</a:t>
            </a:r>
            <a:endParaRPr lang="ru-RU" dirty="0"/>
          </a:p>
          <a:p>
            <a:r>
              <a:rPr lang="ru-RU" dirty="0" smtClean="0"/>
              <a:t>}</a:t>
            </a:r>
            <a:endParaRPr lang="en-US" dirty="0" smtClean="0"/>
          </a:p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interface</a:t>
            </a:r>
            <a:r>
              <a:rPr lang="en-US" dirty="0" smtClean="0"/>
              <a:t> </a:t>
            </a:r>
            <a:r>
              <a:rPr lang="en-US" dirty="0" err="1" smtClean="0">
                <a:solidFill>
                  <a:schemeClr val="accent5">
                    <a:lumMod val="75000"/>
                  </a:schemeClr>
                </a:solidFill>
              </a:rPr>
              <a:t>IFace</a:t>
            </a:r>
            <a:r>
              <a:rPr lang="ru-RU" dirty="0" smtClean="0">
                <a:solidFill>
                  <a:schemeClr val="accent5">
                    <a:lumMod val="75000"/>
                  </a:schemeClr>
                </a:solidFill>
              </a:rPr>
              <a:t>1</a:t>
            </a:r>
            <a:endParaRPr lang="en-US" dirty="0" smtClean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en-US" dirty="0" smtClean="0"/>
              <a:t>{</a:t>
            </a:r>
          </a:p>
          <a:p>
            <a:r>
              <a:rPr lang="en-US" dirty="0" smtClean="0"/>
              <a:t>   </a:t>
            </a:r>
            <a:r>
              <a:rPr lang="ru-RU" dirty="0" smtClean="0"/>
              <a:t> </a:t>
            </a:r>
            <a:r>
              <a:rPr lang="en-US" dirty="0" smtClean="0"/>
              <a:t>//</a:t>
            </a:r>
            <a:r>
              <a:rPr lang="ru-RU" dirty="0" smtClean="0"/>
              <a:t>код интерфейса</a:t>
            </a:r>
            <a:endParaRPr lang="en-US" dirty="0" smtClean="0"/>
          </a:p>
          <a:p>
            <a:r>
              <a:rPr lang="en-US" dirty="0" smtClean="0"/>
              <a:t>}</a:t>
            </a:r>
          </a:p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class</a:t>
            </a:r>
            <a:r>
              <a:rPr lang="en-US" dirty="0" smtClean="0"/>
              <a:t>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B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:</a:t>
            </a:r>
            <a:r>
              <a:rPr lang="en-US" dirty="0"/>
              <a:t> </a:t>
            </a:r>
            <a:r>
              <a:rPr lang="en-US" dirty="0" err="1" smtClean="0">
                <a:solidFill>
                  <a:schemeClr val="accent5">
                    <a:lumMod val="75000"/>
                  </a:schemeClr>
                </a:solidFill>
              </a:rPr>
              <a:t>IFace</a:t>
            </a:r>
            <a:r>
              <a:rPr lang="ru-RU" dirty="0" smtClean="0">
                <a:solidFill>
                  <a:schemeClr val="accent5">
                    <a:lumMod val="75000"/>
                  </a:schemeClr>
                </a:solidFill>
              </a:rPr>
              <a:t>1</a:t>
            </a:r>
            <a:r>
              <a:rPr lang="ru-RU" dirty="0" smtClean="0">
                <a:solidFill>
                  <a:srgbClr val="FF0000"/>
                </a:solidFill>
              </a:rPr>
              <a:t>,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chemeClr val="accent5">
                    <a:lumMod val="75000"/>
                  </a:schemeClr>
                </a:solidFill>
              </a:rPr>
              <a:t>IFace</a:t>
            </a:r>
            <a:r>
              <a:rPr lang="ru-RU" dirty="0" smtClean="0">
                <a:solidFill>
                  <a:schemeClr val="accent5">
                    <a:lumMod val="75000"/>
                  </a:schemeClr>
                </a:solidFill>
              </a:rPr>
              <a:t>2</a:t>
            </a:r>
            <a:endParaRPr lang="en-US" dirty="0" smtClean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ru-RU" dirty="0" smtClean="0"/>
              <a:t>{</a:t>
            </a:r>
          </a:p>
          <a:p>
            <a:r>
              <a:rPr lang="ru-RU" dirty="0" smtClean="0"/>
              <a:t>    </a:t>
            </a:r>
            <a:r>
              <a:rPr lang="en-US" dirty="0" smtClean="0"/>
              <a:t>//</a:t>
            </a:r>
            <a:r>
              <a:rPr lang="ru-RU" dirty="0" smtClean="0"/>
              <a:t>код класса</a:t>
            </a:r>
          </a:p>
          <a:p>
            <a:r>
              <a:rPr lang="ru-RU" dirty="0" smtClean="0"/>
              <a:t>}</a:t>
            </a:r>
          </a:p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class</a:t>
            </a:r>
            <a:r>
              <a:rPr lang="en-US" dirty="0" smtClean="0"/>
              <a:t> </a:t>
            </a:r>
            <a:r>
              <a:rPr lang="ru-RU" dirty="0" smtClean="0">
                <a:solidFill>
                  <a:schemeClr val="accent5">
                    <a:lumMod val="75000"/>
                  </a:schemeClr>
                </a:solidFill>
              </a:rPr>
              <a:t>С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FF0000"/>
                </a:solidFill>
              </a:rPr>
              <a:t>:</a:t>
            </a:r>
            <a:r>
              <a:rPr lang="en-US" dirty="0" smtClean="0"/>
              <a:t> </a:t>
            </a:r>
            <a:r>
              <a:rPr lang="en-US" dirty="0" err="1" smtClean="0">
                <a:solidFill>
                  <a:schemeClr val="accent5">
                    <a:lumMod val="75000"/>
                  </a:schemeClr>
                </a:solidFill>
              </a:rPr>
              <a:t>IDisposable</a:t>
            </a:r>
            <a:endParaRPr lang="en-US" dirty="0" smtClean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ru-RU" dirty="0" smtClean="0"/>
              <a:t>{</a:t>
            </a:r>
          </a:p>
          <a:p>
            <a:r>
              <a:rPr lang="ru-RU" dirty="0" smtClean="0"/>
              <a:t>    </a:t>
            </a:r>
            <a:r>
              <a:rPr lang="en-US" dirty="0" smtClean="0"/>
              <a:t>//</a:t>
            </a:r>
            <a:r>
              <a:rPr lang="ru-RU" dirty="0" smtClean="0"/>
              <a:t>код класса</a:t>
            </a:r>
          </a:p>
          <a:p>
            <a:r>
              <a:rPr lang="ru-RU" dirty="0" smtClean="0"/>
              <a:t>}</a:t>
            </a:r>
          </a:p>
          <a:p>
            <a:endParaRPr lang="ru-RU" dirty="0" smtClean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98531" y="1583323"/>
            <a:ext cx="3141757" cy="29342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341321738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Транзитивное наследование</a:t>
            </a:r>
            <a:endParaRPr lang="ru-RU" dirty="0"/>
          </a:p>
        </p:txBody>
      </p:sp>
      <p:pic>
        <p:nvPicPr>
          <p:cNvPr id="2050" name="Picture 2" descr="Типы наследования в C++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595700" y="1045238"/>
            <a:ext cx="2305050" cy="3124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633709" y="1045238"/>
            <a:ext cx="3150015" cy="22467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u-RU" altLang="ru-RU" dirty="0">
                <a:solidFill>
                  <a:srgbClr val="161616"/>
                </a:solidFill>
                <a:latin typeface="+mn-lt"/>
                <a:cs typeface="Segoe UI" panose="020B0502040204020203" pitchFamily="34" charset="0"/>
              </a:rPr>
              <a:t>Т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161616"/>
                </a:solidFill>
                <a:effectLst/>
                <a:latin typeface="+mn-lt"/>
                <a:cs typeface="Segoe UI" panose="020B0502040204020203" pitchFamily="34" charset="0"/>
              </a:rPr>
              <a:t>ранзитивное наследование</a:t>
            </a:r>
            <a:r>
              <a:rPr kumimoji="0" lang="ru-RU" altLang="ru-RU" b="0" i="0" u="none" strike="noStrike" cap="none" normalizeH="0" dirty="0" smtClean="0">
                <a:ln>
                  <a:noFill/>
                </a:ln>
                <a:solidFill>
                  <a:srgbClr val="161616"/>
                </a:solidFill>
                <a:effectLst/>
                <a:latin typeface="+mn-lt"/>
                <a:cs typeface="Segoe UI" panose="020B0502040204020203" pitchFamily="34" charset="0"/>
              </a:rPr>
              <a:t> 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161616"/>
                </a:solidFill>
                <a:effectLst/>
                <a:latin typeface="+mn-lt"/>
                <a:cs typeface="Segoe UI" panose="020B0502040204020203" pitchFamily="34" charset="0"/>
              </a:rPr>
              <a:t>позволяет определить иерархию наследования для набора типов. Другими словами, тип С может наследовать возможности типа </a:t>
            </a:r>
            <a:r>
              <a:rPr lang="en-US" altLang="ru-RU" sz="1000" dirty="0">
                <a:solidFill>
                  <a:srgbClr val="161616"/>
                </a:solidFill>
                <a:latin typeface="+mn-lt"/>
              </a:rPr>
              <a:t>B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161616"/>
                </a:solidFill>
                <a:effectLst/>
                <a:latin typeface="+mn-lt"/>
                <a:cs typeface="Segoe UI" panose="020B0502040204020203" pitchFamily="34" charset="0"/>
              </a:rPr>
              <a:t>, который в свою очередь наследует от типа </a:t>
            </a:r>
            <a:r>
              <a:rPr lang="en-US" altLang="ru-RU" sz="1000" dirty="0" smtClean="0">
                <a:solidFill>
                  <a:srgbClr val="161616"/>
                </a:solidFill>
                <a:latin typeface="+mn-lt"/>
              </a:rPr>
              <a:t>A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161616"/>
                </a:solidFill>
                <a:effectLst/>
                <a:latin typeface="+mn-lt"/>
                <a:cs typeface="Segoe UI" panose="020B0502040204020203" pitchFamily="34" charset="0"/>
              </a:rPr>
              <a:t>. Благодаря транзитивности наследования члены типа 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161616"/>
                </a:solidFill>
                <a:effectLst/>
                <a:latin typeface="+mn-lt"/>
              </a:rPr>
              <a:t>A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161616"/>
                </a:solidFill>
                <a:effectLst/>
                <a:latin typeface="+mn-lt"/>
                <a:cs typeface="Segoe UI" panose="020B0502040204020203" pitchFamily="34" charset="0"/>
              </a:rPr>
              <a:t> будут доступны для типа </a:t>
            </a:r>
            <a:r>
              <a:rPr lang="en-US" altLang="ru-RU" sz="1000" dirty="0">
                <a:solidFill>
                  <a:srgbClr val="161616"/>
                </a:solidFill>
                <a:latin typeface="+mn-lt"/>
              </a:rPr>
              <a:t>C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161616"/>
                </a:solidFill>
                <a:effectLst/>
                <a:latin typeface="+mn-lt"/>
                <a:cs typeface="Segoe UI" panose="020B0502040204020203" pitchFamily="34" charset="0"/>
              </a:rPr>
              <a:t>.</a:t>
            </a:r>
            <a:r>
              <a:rPr kumimoji="0" lang="ru-RU" altLang="ru-RU" sz="7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 </a:t>
            </a:r>
            <a:endParaRPr kumimoji="0" lang="ru-RU" altLang="ru-RU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98125466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>
                <a:solidFill>
                  <a:schemeClr val="tx1"/>
                </a:solidFill>
              </a:rPr>
              <a:t>Ключевое слово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b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ase</a:t>
            </a:r>
            <a:endParaRPr lang="ru-RU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Google Shape;438;p74"/>
          <p:cNvSpPr txBox="1"/>
          <p:nvPr/>
        </p:nvSpPr>
        <p:spPr>
          <a:xfrm>
            <a:off x="500551" y="1060033"/>
            <a:ext cx="4124458" cy="1908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ru-RU" dirty="0"/>
              <a:t>Ключевое </a:t>
            </a:r>
            <a:r>
              <a:rPr lang="ru-RU" dirty="0" smtClean="0"/>
              <a:t>слово </a:t>
            </a:r>
            <a:r>
              <a:rPr lang="en-US" dirty="0" smtClean="0">
                <a:hlinkClick r:id="rId3"/>
              </a:rPr>
              <a:t>base</a:t>
            </a:r>
            <a:r>
              <a:rPr lang="ru-RU" dirty="0" smtClean="0"/>
              <a:t> </a:t>
            </a:r>
            <a:r>
              <a:rPr lang="ru-RU" dirty="0"/>
              <a:t>используется для доступа к членам базового класса из производного класса. </a:t>
            </a:r>
            <a:endParaRPr lang="en-US" dirty="0" smtClean="0"/>
          </a:p>
          <a:p>
            <a:r>
              <a:rPr lang="ru-RU" dirty="0" smtClean="0"/>
              <a:t>Используйте </a:t>
            </a:r>
            <a:r>
              <a:rPr lang="ru-RU" dirty="0"/>
              <a:t>его, если вы хотите</a:t>
            </a:r>
            <a:r>
              <a:rPr lang="ru-RU" dirty="0" smtClean="0"/>
              <a:t>:</a:t>
            </a:r>
            <a:endParaRPr lang="en-US" dirty="0" smtClean="0"/>
          </a:p>
          <a:p>
            <a:pPr marL="342900" indent="-342900">
              <a:buAutoNum type="arabicPeriod"/>
            </a:pPr>
            <a:r>
              <a:rPr lang="ru-RU" dirty="0" smtClean="0"/>
              <a:t>Вызвать метод базового класса.</a:t>
            </a:r>
          </a:p>
          <a:p>
            <a:pPr marL="342900" indent="-342900">
              <a:buAutoNum type="arabicPeriod"/>
            </a:pPr>
            <a:r>
              <a:rPr lang="ru-RU" dirty="0" smtClean="0"/>
              <a:t>Определить конструктор </a:t>
            </a:r>
            <a:r>
              <a:rPr lang="ru-RU" dirty="0"/>
              <a:t>базового класса, который должен вызываться при создании экземпляров производного класса</a:t>
            </a:r>
            <a:r>
              <a:rPr lang="ru-RU" dirty="0" smtClean="0"/>
              <a:t>.</a:t>
            </a:r>
            <a:endParaRPr lang="ru-RU" dirty="0"/>
          </a:p>
        </p:txBody>
      </p:sp>
      <p:sp>
        <p:nvSpPr>
          <p:cNvPr id="5" name="Google Shape;438;p74"/>
          <p:cNvSpPr txBox="1"/>
          <p:nvPr/>
        </p:nvSpPr>
        <p:spPr>
          <a:xfrm>
            <a:off x="4727995" y="1009925"/>
            <a:ext cx="4124458" cy="3631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public</a:t>
            </a:r>
            <a:r>
              <a:rPr lang="en-US" dirty="0"/>
              <a:t>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class</a:t>
            </a:r>
            <a:r>
              <a:rPr lang="en-US" dirty="0"/>
              <a:t>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BaseClass</a:t>
            </a: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en-US" dirty="0" smtClean="0"/>
              <a:t>{</a:t>
            </a:r>
          </a:p>
          <a:p>
            <a:r>
              <a:rPr lang="en-US" dirty="0"/>
              <a:t> </a:t>
            </a:r>
            <a:r>
              <a:rPr lang="en-US" dirty="0" smtClean="0"/>
              <a:t>  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protected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void </a:t>
            </a:r>
            <a:r>
              <a:rPr lang="en-US" dirty="0" err="1">
                <a:solidFill>
                  <a:schemeClr val="accent4">
                    <a:lumMod val="75000"/>
                  </a:schemeClr>
                </a:solidFill>
              </a:rPr>
              <a:t>GetInfo</a:t>
            </a:r>
            <a:r>
              <a:rPr lang="en-US" dirty="0" smtClean="0"/>
              <a:t>()</a:t>
            </a:r>
            <a:r>
              <a:rPr lang="ru-RU" dirty="0" smtClean="0"/>
              <a:t> { }</a:t>
            </a:r>
            <a:endParaRPr lang="en-US" dirty="0" smtClean="0"/>
          </a:p>
          <a:p>
            <a:endParaRPr lang="en-US" dirty="0"/>
          </a:p>
          <a:p>
            <a:r>
              <a:rPr lang="en-US" dirty="0"/>
              <a:t>   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public</a:t>
            </a:r>
            <a:r>
              <a:rPr lang="en-US" dirty="0"/>
              <a:t>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BaseClass</a:t>
            </a:r>
            <a:r>
              <a:rPr lang="en-US" dirty="0"/>
              <a:t>()</a:t>
            </a:r>
          </a:p>
          <a:p>
            <a:r>
              <a:rPr lang="en-US" dirty="0"/>
              <a:t>    </a:t>
            </a:r>
            <a:r>
              <a:rPr lang="en-US" dirty="0" smtClean="0"/>
              <a:t>{  </a:t>
            </a:r>
            <a:r>
              <a:rPr lang="en-US" dirty="0" err="1" smtClean="0">
                <a:solidFill>
                  <a:schemeClr val="accent5">
                    <a:lumMod val="75000"/>
                  </a:schemeClr>
                </a:solidFill>
              </a:rPr>
              <a:t>Console</a:t>
            </a:r>
            <a:r>
              <a:rPr lang="en-US" dirty="0" err="1" smtClean="0"/>
              <a:t>.</a:t>
            </a:r>
            <a:r>
              <a:rPr lang="en-US" dirty="0" err="1" smtClean="0">
                <a:solidFill>
                  <a:schemeClr val="accent4">
                    <a:lumMod val="50000"/>
                  </a:schemeClr>
                </a:solidFill>
              </a:rPr>
              <a:t>WriteLine</a:t>
            </a:r>
            <a:r>
              <a:rPr lang="en-US" dirty="0" smtClean="0"/>
              <a:t>(</a:t>
            </a:r>
            <a:r>
              <a:rPr lang="en-US" dirty="0" smtClean="0">
                <a:solidFill>
                  <a:srgbClr val="C00000"/>
                </a:solidFill>
              </a:rPr>
              <a:t>"in </a:t>
            </a:r>
            <a:r>
              <a:rPr lang="en-US" dirty="0" err="1" smtClean="0">
                <a:solidFill>
                  <a:srgbClr val="C00000"/>
                </a:solidFill>
              </a:rPr>
              <a:t>BaseClass</a:t>
            </a:r>
            <a:r>
              <a:rPr lang="en-US" dirty="0" smtClean="0">
                <a:solidFill>
                  <a:srgbClr val="C00000"/>
                </a:solidFill>
              </a:rPr>
              <a:t>()");</a:t>
            </a:r>
            <a:r>
              <a:rPr lang="en-US" dirty="0" smtClean="0"/>
              <a:t>   }</a:t>
            </a:r>
          </a:p>
          <a:p>
            <a:r>
              <a:rPr lang="en-US" dirty="0" smtClean="0"/>
              <a:t>}</a:t>
            </a:r>
            <a:endParaRPr lang="en-US" dirty="0"/>
          </a:p>
          <a:p>
            <a:endParaRPr lang="en-US" dirty="0"/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public class</a:t>
            </a:r>
            <a:r>
              <a:rPr lang="en-US" dirty="0"/>
              <a:t>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DerivedClass</a:t>
            </a:r>
            <a:r>
              <a:rPr lang="en-US" dirty="0"/>
              <a:t> :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BaseClass</a:t>
            </a: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en-US" dirty="0" smtClean="0"/>
              <a:t>{</a:t>
            </a:r>
          </a:p>
          <a:p>
            <a:pPr lvl="3"/>
            <a:r>
              <a:rPr lang="en-US" dirty="0" smtClean="0"/>
              <a:t>  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private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void</a:t>
            </a:r>
            <a:r>
              <a:rPr lang="en-US" dirty="0"/>
              <a:t> </a:t>
            </a:r>
            <a:r>
              <a:rPr lang="en-US" dirty="0" err="1">
                <a:solidFill>
                  <a:schemeClr val="accent4">
                    <a:lumMod val="75000"/>
                  </a:schemeClr>
                </a:solidFill>
              </a:rPr>
              <a:t>SomeMethod</a:t>
            </a:r>
            <a:r>
              <a:rPr lang="en-US" dirty="0"/>
              <a:t>()</a:t>
            </a:r>
          </a:p>
          <a:p>
            <a:pPr lvl="3"/>
            <a:r>
              <a:rPr lang="en-US" dirty="0" smtClean="0"/>
              <a:t>   </a:t>
            </a:r>
            <a:r>
              <a:rPr lang="ru-RU" dirty="0" smtClean="0"/>
              <a:t>{</a:t>
            </a:r>
            <a:r>
              <a:rPr lang="en-US" dirty="0" smtClean="0"/>
              <a:t> </a:t>
            </a: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</a:rPr>
              <a:t>base</a:t>
            </a:r>
            <a:r>
              <a:rPr lang="en-US" dirty="0" err="1" smtClean="0"/>
              <a:t>.</a:t>
            </a:r>
            <a:r>
              <a:rPr lang="en-US" dirty="0" err="1" smtClean="0">
                <a:solidFill>
                  <a:schemeClr val="accent5">
                    <a:lumMod val="75000"/>
                  </a:schemeClr>
                </a:solidFill>
              </a:rPr>
              <a:t>GetInfo</a:t>
            </a:r>
            <a:r>
              <a:rPr lang="en-US" dirty="0" smtClean="0"/>
              <a:t>(); </a:t>
            </a:r>
            <a:r>
              <a:rPr lang="ru-RU" dirty="0" smtClean="0"/>
              <a:t>}</a:t>
            </a:r>
            <a:endParaRPr lang="en-US" dirty="0"/>
          </a:p>
          <a:p>
            <a:endParaRPr lang="en-US" dirty="0"/>
          </a:p>
          <a:p>
            <a:r>
              <a:rPr lang="en-US" dirty="0"/>
              <a:t>   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public</a:t>
            </a:r>
            <a:r>
              <a:rPr lang="en-US" dirty="0"/>
              <a:t>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DerivedClass</a:t>
            </a:r>
            <a:r>
              <a:rPr lang="en-US" dirty="0"/>
              <a:t>() :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base</a:t>
            </a:r>
            <a:r>
              <a:rPr lang="en-US" dirty="0" smtClean="0"/>
              <a:t>()</a:t>
            </a:r>
          </a:p>
          <a:p>
            <a:r>
              <a:rPr lang="en-US" dirty="0" smtClean="0"/>
              <a:t>    {    }</a:t>
            </a:r>
          </a:p>
          <a:p>
            <a:r>
              <a:rPr lang="en-US" dirty="0" smtClean="0"/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7904516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Ключевое слово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virtual</a:t>
            </a:r>
            <a:endParaRPr lang="ru-RU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66320" y="1139687"/>
            <a:ext cx="3797025" cy="2074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indent="-342900">
              <a:lnSpc>
                <a:spcPct val="115000"/>
              </a:lnSpc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Ключевое слово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virtual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 может применяться для:</a:t>
            </a:r>
          </a:p>
          <a:p>
            <a:pPr lvl="0" indent="-342900">
              <a:lnSpc>
                <a:spcPct val="115000"/>
              </a:lnSpc>
              <a:buAutoNum type="arabicPeriod"/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Методов</a:t>
            </a:r>
          </a:p>
          <a:p>
            <a:pPr lvl="0" indent="-342900">
              <a:lnSpc>
                <a:spcPct val="115000"/>
              </a:lnSpc>
              <a:buAutoNum type="arabicPeriod"/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Свойств</a:t>
            </a:r>
          </a:p>
          <a:p>
            <a:pPr lvl="0" indent="-342900">
              <a:lnSpc>
                <a:spcPct val="115000"/>
              </a:lnSpc>
              <a:buAutoNum type="arabicPeriod"/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Событий</a:t>
            </a:r>
          </a:p>
          <a:p>
            <a:pPr lvl="0" indent="-342900">
              <a:lnSpc>
                <a:spcPct val="115000"/>
              </a:lnSpc>
            </a:pP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virtual</a:t>
            </a:r>
            <a:r>
              <a:rPr lang="en-US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позволяет иметь реализацию в методе по</a:t>
            </a:r>
            <a:r>
              <a:rPr lang="en-US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умолчанию</a:t>
            </a:r>
            <a:r>
              <a:rPr lang="en-US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и переопределять ее в дочерних классах. </a:t>
            </a:r>
            <a:endParaRPr lang="ru-RU" dirty="0"/>
          </a:p>
        </p:txBody>
      </p:sp>
      <p:sp>
        <p:nvSpPr>
          <p:cNvPr id="7" name="TextBox 6"/>
          <p:cNvSpPr txBox="1"/>
          <p:nvPr/>
        </p:nvSpPr>
        <p:spPr>
          <a:xfrm>
            <a:off x="4886529" y="1096064"/>
            <a:ext cx="4257471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class</a:t>
            </a:r>
            <a:r>
              <a:rPr lang="en-US" sz="1200" dirty="0" smtClean="0"/>
              <a:t> </a:t>
            </a:r>
            <a:r>
              <a:rPr lang="en-US" sz="1200" dirty="0" smtClean="0">
                <a:solidFill>
                  <a:schemeClr val="accent5">
                    <a:lumMod val="75000"/>
                  </a:schemeClr>
                </a:solidFill>
              </a:rPr>
              <a:t>Animal</a:t>
            </a:r>
          </a:p>
          <a:p>
            <a:r>
              <a:rPr lang="ru-RU" sz="1200" dirty="0" smtClean="0"/>
              <a:t>{</a:t>
            </a:r>
          </a:p>
          <a:p>
            <a:r>
              <a:rPr lang="en-US" sz="1200" dirty="0" smtClean="0"/>
              <a:t>    </a:t>
            </a:r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private string</a:t>
            </a:r>
            <a:r>
              <a:rPr lang="en-US" sz="1200" dirty="0" smtClean="0"/>
              <a:t> name = </a:t>
            </a:r>
            <a:r>
              <a:rPr lang="en-US" sz="1200" dirty="0" smtClean="0">
                <a:solidFill>
                  <a:srgbClr val="C00000"/>
                </a:solidFill>
              </a:rPr>
              <a:t>"Animal"</a:t>
            </a:r>
            <a:r>
              <a:rPr lang="en-US" sz="1200" dirty="0" smtClean="0"/>
              <a:t>;</a:t>
            </a:r>
            <a:endParaRPr lang="ru-RU" sz="1200" dirty="0" smtClean="0"/>
          </a:p>
          <a:p>
            <a:endParaRPr lang="en-US" sz="1200" dirty="0" smtClean="0"/>
          </a:p>
          <a:p>
            <a:r>
              <a:rPr lang="en-US" sz="1200" dirty="0" smtClean="0"/>
              <a:t>    </a:t>
            </a:r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public virtual string</a:t>
            </a:r>
            <a:r>
              <a:rPr lang="en-US" sz="1200" dirty="0" smtClean="0"/>
              <a:t> Name</a:t>
            </a:r>
          </a:p>
          <a:p>
            <a:r>
              <a:rPr lang="ru-RU" sz="1200" dirty="0" smtClean="0"/>
              <a:t>    {</a:t>
            </a:r>
            <a:r>
              <a:rPr lang="en-US" sz="1200" dirty="0" smtClean="0"/>
              <a:t>   </a:t>
            </a:r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get</a:t>
            </a:r>
            <a:r>
              <a:rPr lang="en-US" sz="1200" dirty="0" smtClean="0"/>
              <a:t> { </a:t>
            </a:r>
            <a:r>
              <a:rPr lang="en-US" sz="1200" dirty="0" smtClean="0">
                <a:solidFill>
                  <a:srgbClr val="7030A0"/>
                </a:solidFill>
              </a:rPr>
              <a:t>return</a:t>
            </a:r>
            <a:r>
              <a:rPr lang="en-US" sz="1200" dirty="0" smtClean="0"/>
              <a:t> name; }  </a:t>
            </a:r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set</a:t>
            </a:r>
            <a:r>
              <a:rPr lang="en-US" sz="1200" dirty="0" smtClean="0"/>
              <a:t> { </a:t>
            </a:r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this</a:t>
            </a:r>
            <a:r>
              <a:rPr lang="en-US" sz="1200" dirty="0" smtClean="0"/>
              <a:t>.name = </a:t>
            </a:r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value</a:t>
            </a:r>
            <a:r>
              <a:rPr lang="en-US" sz="1200" dirty="0" smtClean="0"/>
              <a:t>; }</a:t>
            </a:r>
            <a:r>
              <a:rPr lang="ru-RU" sz="1200" dirty="0" smtClean="0"/>
              <a:t> }</a:t>
            </a:r>
          </a:p>
          <a:p>
            <a:endParaRPr lang="ru-RU" sz="1200" dirty="0" smtClean="0"/>
          </a:p>
          <a:p>
            <a:r>
              <a:rPr lang="en-US" sz="1200" dirty="0" smtClean="0"/>
              <a:t>    </a:t>
            </a:r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public virtual void</a:t>
            </a:r>
            <a:r>
              <a:rPr lang="en-US" sz="1200" dirty="0" smtClean="0"/>
              <a:t> </a:t>
            </a:r>
            <a:r>
              <a:rPr lang="en-US" sz="1200" dirty="0" smtClean="0">
                <a:solidFill>
                  <a:schemeClr val="accent4">
                    <a:lumMod val="50000"/>
                  </a:schemeClr>
                </a:solidFill>
              </a:rPr>
              <a:t>Speak</a:t>
            </a:r>
            <a:r>
              <a:rPr lang="en-US" sz="1200" dirty="0" smtClean="0"/>
              <a:t>()</a:t>
            </a:r>
          </a:p>
          <a:p>
            <a:r>
              <a:rPr lang="ru-RU" sz="1200" dirty="0" smtClean="0"/>
              <a:t>    {</a:t>
            </a:r>
            <a:r>
              <a:rPr lang="en-US" sz="1200" dirty="0" smtClean="0"/>
              <a:t>  </a:t>
            </a:r>
            <a:r>
              <a:rPr lang="en-US" sz="1200" dirty="0" err="1" smtClean="0">
                <a:solidFill>
                  <a:schemeClr val="accent5">
                    <a:lumMod val="75000"/>
                  </a:schemeClr>
                </a:solidFill>
              </a:rPr>
              <a:t>Console</a:t>
            </a:r>
            <a:r>
              <a:rPr lang="en-US" sz="1200" dirty="0" err="1" smtClean="0"/>
              <a:t>.</a:t>
            </a:r>
            <a:r>
              <a:rPr lang="en-US" sz="1200" dirty="0" err="1" smtClean="0">
                <a:solidFill>
                  <a:schemeClr val="accent4">
                    <a:lumMod val="50000"/>
                  </a:schemeClr>
                </a:solidFill>
              </a:rPr>
              <a:t>WriteLine</a:t>
            </a:r>
            <a:r>
              <a:rPr lang="en-US" sz="1200" dirty="0" smtClean="0"/>
              <a:t>(</a:t>
            </a:r>
            <a:r>
              <a:rPr lang="en-US" sz="1200" dirty="0" smtClean="0">
                <a:solidFill>
                  <a:srgbClr val="C00000"/>
                </a:solidFill>
              </a:rPr>
              <a:t>"Animal makes a sound"</a:t>
            </a:r>
            <a:r>
              <a:rPr lang="en-US" sz="1200" dirty="0" smtClean="0"/>
              <a:t>);</a:t>
            </a:r>
            <a:r>
              <a:rPr lang="ru-RU" sz="1200" dirty="0" smtClean="0"/>
              <a:t>  }</a:t>
            </a:r>
          </a:p>
          <a:p>
            <a:r>
              <a:rPr lang="ru-RU" sz="1200" dirty="0" smtClean="0"/>
              <a:t>}</a:t>
            </a:r>
            <a:endParaRPr lang="en-US" sz="1200" dirty="0" smtClean="0"/>
          </a:p>
          <a:p>
            <a:endParaRPr lang="en-US" sz="1200" dirty="0" smtClean="0"/>
          </a:p>
          <a:p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class</a:t>
            </a:r>
            <a:r>
              <a:rPr lang="en-US" sz="1200" dirty="0" smtClean="0"/>
              <a:t> </a:t>
            </a:r>
            <a:r>
              <a:rPr lang="en-US" sz="1200" dirty="0" smtClean="0">
                <a:solidFill>
                  <a:schemeClr val="accent5">
                    <a:lumMod val="75000"/>
                  </a:schemeClr>
                </a:solidFill>
              </a:rPr>
              <a:t>Dog</a:t>
            </a:r>
            <a:r>
              <a:rPr lang="en-US" sz="1200" dirty="0" smtClean="0"/>
              <a:t> : </a:t>
            </a:r>
            <a:r>
              <a:rPr lang="en-US" sz="1200" dirty="0" smtClean="0">
                <a:solidFill>
                  <a:schemeClr val="accent5">
                    <a:lumMod val="75000"/>
                  </a:schemeClr>
                </a:solidFill>
              </a:rPr>
              <a:t>Animal</a:t>
            </a:r>
          </a:p>
          <a:p>
            <a:r>
              <a:rPr lang="ru-RU" sz="1200" dirty="0" smtClean="0"/>
              <a:t>{</a:t>
            </a:r>
            <a:endParaRPr lang="en-US" sz="1200" dirty="0" smtClean="0"/>
          </a:p>
          <a:p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    public override string</a:t>
            </a:r>
            <a:r>
              <a:rPr lang="en-US" sz="1200" dirty="0" smtClean="0"/>
              <a:t> Name { </a:t>
            </a:r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get</a:t>
            </a:r>
            <a:r>
              <a:rPr lang="en-US" sz="1200" dirty="0" smtClean="0"/>
              <a:t>;</a:t>
            </a:r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 set</a:t>
            </a:r>
            <a:r>
              <a:rPr lang="en-US" sz="1200" dirty="0" smtClean="0"/>
              <a:t>; }</a:t>
            </a:r>
          </a:p>
          <a:p>
            <a:endParaRPr lang="en-US" sz="1200" dirty="0" smtClean="0"/>
          </a:p>
          <a:p>
            <a:r>
              <a:rPr lang="en-US" sz="1200" dirty="0" smtClean="0"/>
              <a:t>    </a:t>
            </a:r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public override void</a:t>
            </a:r>
            <a:r>
              <a:rPr lang="en-US" sz="1200" dirty="0" smtClean="0"/>
              <a:t> </a:t>
            </a:r>
            <a:r>
              <a:rPr lang="en-US" sz="1200" dirty="0" smtClean="0">
                <a:solidFill>
                  <a:schemeClr val="accent4">
                    <a:lumMod val="50000"/>
                  </a:schemeClr>
                </a:solidFill>
              </a:rPr>
              <a:t>Speak</a:t>
            </a:r>
            <a:r>
              <a:rPr lang="en-US" sz="1200" dirty="0" smtClean="0"/>
              <a:t>()</a:t>
            </a:r>
          </a:p>
          <a:p>
            <a:r>
              <a:rPr lang="ru-RU" sz="1200" dirty="0" smtClean="0"/>
              <a:t>    {</a:t>
            </a:r>
            <a:r>
              <a:rPr lang="en-US" sz="1200" dirty="0" smtClean="0"/>
              <a:t>  </a:t>
            </a:r>
            <a:r>
              <a:rPr lang="en-US" sz="1200" dirty="0" err="1" smtClean="0">
                <a:solidFill>
                  <a:schemeClr val="accent5">
                    <a:lumMod val="75000"/>
                  </a:schemeClr>
                </a:solidFill>
              </a:rPr>
              <a:t>Console</a:t>
            </a:r>
            <a:r>
              <a:rPr lang="en-US" sz="1200" dirty="0" err="1" smtClean="0"/>
              <a:t>.</a:t>
            </a:r>
            <a:r>
              <a:rPr lang="en-US" sz="1200" dirty="0" err="1" smtClean="0">
                <a:solidFill>
                  <a:schemeClr val="accent4">
                    <a:lumMod val="50000"/>
                  </a:schemeClr>
                </a:solidFill>
              </a:rPr>
              <a:t>WriteLine</a:t>
            </a:r>
            <a:r>
              <a:rPr lang="en-US" sz="1200" dirty="0" smtClean="0"/>
              <a:t>(</a:t>
            </a:r>
            <a:r>
              <a:rPr lang="en-US" sz="1200" dirty="0" smtClean="0">
                <a:solidFill>
                  <a:srgbClr val="C00000"/>
                </a:solidFill>
              </a:rPr>
              <a:t>"Dog barks"</a:t>
            </a:r>
            <a:r>
              <a:rPr lang="en-US" sz="1200" dirty="0" smtClean="0"/>
              <a:t>);</a:t>
            </a:r>
            <a:r>
              <a:rPr lang="ru-RU" sz="1200" dirty="0" smtClean="0"/>
              <a:t>  }</a:t>
            </a:r>
          </a:p>
          <a:p>
            <a:r>
              <a:rPr lang="ru-RU" sz="1200" dirty="0" smtClean="0"/>
              <a:t>}</a:t>
            </a:r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xmlns="" val="31551853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Ключевое слово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override</a:t>
            </a:r>
            <a:endParaRPr lang="ru-RU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7045" y="1139687"/>
            <a:ext cx="4384270" cy="1758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15000"/>
              </a:lnSpc>
              <a:spcBef>
                <a:spcPts val="1400"/>
              </a:spcBef>
            </a:pPr>
            <a:r>
              <a:rPr lang="en-US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	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Ключевое </a:t>
            </a: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слово </a:t>
            </a:r>
            <a:r>
              <a:rPr lang="ru-RU" dirty="0" err="1">
                <a:solidFill>
                  <a:schemeClr val="accent1">
                    <a:lumMod val="75000"/>
                  </a:schemeClr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override</a:t>
            </a: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 в C# используется для переопределения 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виртуальных методов и свойств объявленных </a:t>
            </a: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в базовом 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классе.</a:t>
            </a:r>
            <a:endParaRPr lang="en-US" dirty="0" smtClean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42900" lvl="0" indent="-342900">
              <a:lnSpc>
                <a:spcPct val="115000"/>
              </a:lnSpc>
              <a:spcBef>
                <a:spcPts val="1400"/>
              </a:spcBef>
            </a:pPr>
            <a:r>
              <a:rPr lang="en-US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	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Оно </a:t>
            </a: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позволяет изменить поведение базового члена в производном классе, сохраняя полиморфизм.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886529" y="1096064"/>
            <a:ext cx="425747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class</a:t>
            </a:r>
            <a:r>
              <a:rPr lang="en-US" sz="1200" dirty="0" smtClean="0"/>
              <a:t> </a:t>
            </a:r>
            <a:r>
              <a:rPr lang="en-US" sz="1200" dirty="0" smtClean="0">
                <a:solidFill>
                  <a:schemeClr val="accent5">
                    <a:lumMod val="75000"/>
                  </a:schemeClr>
                </a:solidFill>
              </a:rPr>
              <a:t>Animal</a:t>
            </a:r>
          </a:p>
          <a:p>
            <a:r>
              <a:rPr lang="ru-RU" sz="1200" dirty="0" smtClean="0"/>
              <a:t>{</a:t>
            </a:r>
          </a:p>
          <a:p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    public virtual void</a:t>
            </a:r>
            <a:r>
              <a:rPr lang="en-US" sz="1200" dirty="0" smtClean="0"/>
              <a:t> </a:t>
            </a:r>
            <a:r>
              <a:rPr lang="en-US" sz="1200" dirty="0" smtClean="0">
                <a:solidFill>
                  <a:schemeClr val="accent4">
                    <a:lumMod val="50000"/>
                  </a:schemeClr>
                </a:solidFill>
              </a:rPr>
              <a:t>Speak</a:t>
            </a:r>
            <a:r>
              <a:rPr lang="en-US" sz="1200" dirty="0" smtClean="0"/>
              <a:t>()</a:t>
            </a:r>
          </a:p>
          <a:p>
            <a:r>
              <a:rPr lang="ru-RU" sz="1200" dirty="0" smtClean="0"/>
              <a:t>    {</a:t>
            </a:r>
            <a:r>
              <a:rPr lang="en-US" sz="1200" dirty="0" smtClean="0"/>
              <a:t>  </a:t>
            </a:r>
          </a:p>
          <a:p>
            <a:r>
              <a:rPr lang="en-US" sz="12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1200" dirty="0" smtClean="0">
                <a:solidFill>
                  <a:schemeClr val="accent5">
                    <a:lumMod val="75000"/>
                  </a:schemeClr>
                </a:solidFill>
              </a:rPr>
              <a:t>       </a:t>
            </a:r>
            <a:r>
              <a:rPr lang="en-US" sz="1200" dirty="0" err="1" smtClean="0">
                <a:solidFill>
                  <a:schemeClr val="accent5">
                    <a:lumMod val="75000"/>
                  </a:schemeClr>
                </a:solidFill>
              </a:rPr>
              <a:t>Console</a:t>
            </a:r>
            <a:r>
              <a:rPr lang="en-US" sz="1200" dirty="0" err="1" smtClean="0"/>
              <a:t>.</a:t>
            </a:r>
            <a:r>
              <a:rPr lang="en-US" sz="1200" dirty="0" err="1" smtClean="0">
                <a:solidFill>
                  <a:schemeClr val="accent4">
                    <a:lumMod val="50000"/>
                  </a:schemeClr>
                </a:solidFill>
              </a:rPr>
              <a:t>WriteLine</a:t>
            </a:r>
            <a:r>
              <a:rPr lang="en-US" sz="1200" dirty="0" smtClean="0"/>
              <a:t>(</a:t>
            </a:r>
            <a:r>
              <a:rPr lang="en-US" sz="1200" dirty="0" smtClean="0">
                <a:solidFill>
                  <a:srgbClr val="C00000"/>
                </a:solidFill>
              </a:rPr>
              <a:t>"Animal makes a sound"</a:t>
            </a:r>
            <a:r>
              <a:rPr lang="en-US" sz="1200" dirty="0" smtClean="0"/>
              <a:t>);</a:t>
            </a:r>
            <a:r>
              <a:rPr lang="ru-RU" sz="1200" dirty="0" smtClean="0"/>
              <a:t>  </a:t>
            </a:r>
            <a:endParaRPr lang="en-US" sz="1200" dirty="0" smtClean="0"/>
          </a:p>
          <a:p>
            <a:r>
              <a:rPr lang="en-US" sz="1200" dirty="0"/>
              <a:t> </a:t>
            </a:r>
            <a:r>
              <a:rPr lang="en-US" sz="1200" dirty="0" smtClean="0"/>
              <a:t>   </a:t>
            </a:r>
            <a:r>
              <a:rPr lang="ru-RU" sz="1200" dirty="0" smtClean="0"/>
              <a:t>}</a:t>
            </a:r>
          </a:p>
          <a:p>
            <a:r>
              <a:rPr lang="ru-RU" sz="1200" dirty="0" smtClean="0"/>
              <a:t>}</a:t>
            </a:r>
            <a:endParaRPr lang="en-US" sz="1200" dirty="0" smtClean="0"/>
          </a:p>
          <a:p>
            <a:endParaRPr lang="en-US" sz="1200" dirty="0" smtClean="0"/>
          </a:p>
          <a:p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class</a:t>
            </a:r>
            <a:r>
              <a:rPr lang="en-US" sz="1200" dirty="0" smtClean="0"/>
              <a:t> </a:t>
            </a:r>
            <a:r>
              <a:rPr lang="en-US" sz="1200" dirty="0" smtClean="0">
                <a:solidFill>
                  <a:schemeClr val="accent5">
                    <a:lumMod val="75000"/>
                  </a:schemeClr>
                </a:solidFill>
              </a:rPr>
              <a:t>Dog</a:t>
            </a:r>
            <a:r>
              <a:rPr lang="en-US" sz="1200" dirty="0" smtClean="0"/>
              <a:t> : </a:t>
            </a:r>
            <a:r>
              <a:rPr lang="en-US" sz="1200" dirty="0" smtClean="0">
                <a:solidFill>
                  <a:schemeClr val="accent5">
                    <a:lumMod val="75000"/>
                  </a:schemeClr>
                </a:solidFill>
              </a:rPr>
              <a:t>Animal</a:t>
            </a:r>
          </a:p>
          <a:p>
            <a:r>
              <a:rPr lang="ru-RU" sz="1200" dirty="0" smtClean="0"/>
              <a:t>{</a:t>
            </a:r>
            <a:endParaRPr lang="en-US" sz="1200" dirty="0" smtClean="0"/>
          </a:p>
          <a:p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    public override void</a:t>
            </a:r>
            <a:r>
              <a:rPr lang="en-US" sz="1200" dirty="0" smtClean="0"/>
              <a:t> </a:t>
            </a:r>
            <a:r>
              <a:rPr lang="en-US" sz="1200" dirty="0" smtClean="0">
                <a:solidFill>
                  <a:schemeClr val="accent4">
                    <a:lumMod val="50000"/>
                  </a:schemeClr>
                </a:solidFill>
              </a:rPr>
              <a:t>Speak</a:t>
            </a:r>
            <a:r>
              <a:rPr lang="en-US" sz="1200" dirty="0" smtClean="0"/>
              <a:t>()</a:t>
            </a:r>
          </a:p>
          <a:p>
            <a:r>
              <a:rPr lang="ru-RU" sz="1200" dirty="0" smtClean="0"/>
              <a:t>    {</a:t>
            </a:r>
            <a:r>
              <a:rPr lang="en-US" sz="1200" dirty="0" smtClean="0"/>
              <a:t>  </a:t>
            </a:r>
          </a:p>
          <a:p>
            <a:r>
              <a:rPr lang="en-US" sz="12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1200" dirty="0" smtClean="0">
                <a:solidFill>
                  <a:schemeClr val="accent5">
                    <a:lumMod val="75000"/>
                  </a:schemeClr>
                </a:solidFill>
              </a:rPr>
              <a:t>       </a:t>
            </a:r>
            <a:r>
              <a:rPr lang="en-US" sz="1200" dirty="0" err="1" smtClean="0">
                <a:solidFill>
                  <a:schemeClr val="accent5">
                    <a:lumMod val="75000"/>
                  </a:schemeClr>
                </a:solidFill>
              </a:rPr>
              <a:t>Console</a:t>
            </a:r>
            <a:r>
              <a:rPr lang="en-US" sz="1200" dirty="0" err="1" smtClean="0"/>
              <a:t>.</a:t>
            </a:r>
            <a:r>
              <a:rPr lang="en-US" sz="1200" dirty="0" err="1" smtClean="0">
                <a:solidFill>
                  <a:schemeClr val="accent4">
                    <a:lumMod val="50000"/>
                  </a:schemeClr>
                </a:solidFill>
              </a:rPr>
              <a:t>WriteLine</a:t>
            </a:r>
            <a:r>
              <a:rPr lang="en-US" sz="1200" dirty="0" smtClean="0"/>
              <a:t>(</a:t>
            </a:r>
            <a:r>
              <a:rPr lang="en-US" sz="1200" dirty="0" smtClean="0">
                <a:solidFill>
                  <a:srgbClr val="C00000"/>
                </a:solidFill>
              </a:rPr>
              <a:t>"Dog barks"</a:t>
            </a:r>
            <a:r>
              <a:rPr lang="en-US" sz="1200" dirty="0" smtClean="0"/>
              <a:t>);</a:t>
            </a:r>
            <a:r>
              <a:rPr lang="ru-RU" sz="1200" dirty="0" smtClean="0"/>
              <a:t>  </a:t>
            </a:r>
            <a:endParaRPr lang="en-US" sz="1200" dirty="0" smtClean="0"/>
          </a:p>
          <a:p>
            <a:r>
              <a:rPr lang="en-US" sz="1200" dirty="0"/>
              <a:t> </a:t>
            </a:r>
            <a:r>
              <a:rPr lang="en-US" sz="1200" dirty="0" smtClean="0"/>
              <a:t>   </a:t>
            </a:r>
            <a:r>
              <a:rPr lang="ru-RU" sz="1200" dirty="0" smtClean="0"/>
              <a:t>}</a:t>
            </a:r>
          </a:p>
          <a:p>
            <a:r>
              <a:rPr lang="ru-RU" sz="1200" dirty="0" smtClean="0"/>
              <a:t>}</a:t>
            </a:r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xmlns="" val="23009684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Вопросы, на которые отвечает наследование</a:t>
            </a:r>
            <a:endParaRPr lang="ru-RU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66320" y="1528090"/>
            <a:ext cx="7822839" cy="11238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15000"/>
              </a:lnSpc>
              <a:spcBef>
                <a:spcPts val="1400"/>
              </a:spcBef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Итого: </a:t>
            </a:r>
          </a:p>
          <a:p>
            <a:pPr marL="342900" lvl="0" indent="-342900">
              <a:lnSpc>
                <a:spcPct val="115000"/>
              </a:lnSpc>
              <a:spcBef>
                <a:spcPts val="1400"/>
              </a:spcBef>
              <a:buAutoNum type="arabicPeriod"/>
            </a:pPr>
            <a:r>
              <a:rPr lang="ru-RU" sz="1200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Какими свойствами должен обладать объект, созданный из класса-наследника.</a:t>
            </a:r>
          </a:p>
          <a:p>
            <a:pPr marL="342900" indent="-342900">
              <a:lnSpc>
                <a:spcPct val="115000"/>
              </a:lnSpc>
              <a:spcBef>
                <a:spcPts val="1400"/>
              </a:spcBef>
              <a:buFont typeface="Arial"/>
              <a:buAutoNum type="arabicPeriod"/>
            </a:pPr>
            <a:r>
              <a:rPr lang="ru-RU" sz="1200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Какое поведение будет реализовывать объект, созданный из класса наследника. </a:t>
            </a:r>
          </a:p>
        </p:txBody>
      </p:sp>
    </p:spTree>
    <p:extLst>
      <p:ext uri="{BB962C8B-B14F-4D97-AF65-F5344CB8AC3E}">
        <p14:creationId xmlns:p14="http://schemas.microsoft.com/office/powerpoint/2010/main" xmlns="" val="31551853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Решение задач</a:t>
            </a:r>
            <a:endParaRPr lang="ru-RU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0550" y="1009925"/>
            <a:ext cx="8239853" cy="3560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15000"/>
              </a:lnSpc>
            </a:pP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1 Описать класса-родителя и класс наследника</a:t>
            </a:r>
          </a:p>
          <a:p>
            <a:pPr marL="342900" lvl="0" indent="-342900">
              <a:lnSpc>
                <a:spcPct val="115000"/>
              </a:lnSpc>
            </a:pP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1.1 Описать класс </a:t>
            </a:r>
            <a:r>
              <a:rPr lang="ru-RU" dirty="0" err="1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Person</a:t>
            </a:r>
            <a:endParaRPr lang="ru-RU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42900" lvl="0" indent="-342900">
              <a:lnSpc>
                <a:spcPct val="115000"/>
              </a:lnSpc>
            </a:pP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1.1.1 Персона содержит поле "имя".</a:t>
            </a:r>
          </a:p>
          <a:p>
            <a:pPr marL="342900" lvl="0" indent="-342900">
              <a:lnSpc>
                <a:spcPct val="115000"/>
              </a:lnSpc>
            </a:pP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1.1.2 Персона 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содержит </a:t>
            </a: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не переопределяемый метод, который возвращает значение поля.</a:t>
            </a:r>
          </a:p>
          <a:p>
            <a:pPr marL="342900" lvl="0" indent="-342900">
              <a:lnSpc>
                <a:spcPct val="115000"/>
              </a:lnSpc>
            </a:pP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1.1.3 Персона содержит переопределяемый метод </a:t>
            </a:r>
            <a:r>
              <a:rPr lang="ru-RU" dirty="0" err="1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SayAboutYourSelf</a:t>
            </a: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(), в котором сообщает свое имя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r>
              <a:rPr lang="en-US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 (virtual)</a:t>
            </a:r>
            <a:endParaRPr lang="ru-RU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42900" lvl="0" indent="-342900">
              <a:lnSpc>
                <a:spcPct val="115000"/>
              </a:lnSpc>
            </a:pP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1.1.4 Персона содержит конструктор, который принимает 1 параметр - имя.</a:t>
            </a:r>
          </a:p>
          <a:p>
            <a:pPr marL="342900" lvl="0" indent="-342900">
              <a:lnSpc>
                <a:spcPct val="115000"/>
              </a:lnSpc>
            </a:pP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1.2 Описать класс </a:t>
            </a:r>
            <a:r>
              <a:rPr lang="ru-RU" dirty="0" err="1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Employee</a:t>
            </a:r>
            <a:endParaRPr lang="ru-RU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42900" lvl="0" indent="-342900">
              <a:lnSpc>
                <a:spcPct val="115000"/>
              </a:lnSpc>
            </a:pP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1.2.1 Работник содержит поле "Компания".</a:t>
            </a:r>
          </a:p>
          <a:p>
            <a:pPr marL="342900" lvl="0" indent="-342900">
              <a:lnSpc>
                <a:spcPct val="115000"/>
              </a:lnSpc>
            </a:pP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1.2.2 Работник содержит 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переопределяемый </a:t>
            </a: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метод </a:t>
            </a:r>
            <a:r>
              <a:rPr lang="ru-RU" dirty="0" err="1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DoWork</a:t>
            </a: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().</a:t>
            </a:r>
          </a:p>
          <a:p>
            <a:pPr marL="342900" lvl="0" indent="-342900">
              <a:lnSpc>
                <a:spcPct val="115000"/>
              </a:lnSpc>
            </a:pP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1.2.3 Работник переопределяет метод </a:t>
            </a:r>
            <a:r>
              <a:rPr lang="ru-RU" dirty="0" err="1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SayAboutYourSelf</a:t>
            </a: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(), в котором сообщает свое имя и говорит на каком предприятии работает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r>
              <a:rPr lang="en-US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 (override)</a:t>
            </a:r>
            <a:endParaRPr lang="ru-RU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42900" lvl="0" indent="-342900">
              <a:lnSpc>
                <a:spcPct val="115000"/>
              </a:lnSpc>
            </a:pP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1.2.4 Работник содержит конструктор, который принимает имя и название компании как параметры. (использовать </a:t>
            </a:r>
            <a:r>
              <a:rPr lang="ru-RU" dirty="0" err="1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base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 lang="ru-RU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2494186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Решение задач</a:t>
            </a:r>
            <a:endParaRPr lang="ru-RU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0551" y="1009925"/>
            <a:ext cx="3414800" cy="3313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15000"/>
              </a:lnSpc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1.</a:t>
            </a:r>
            <a:r>
              <a:rPr lang="en-US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Описать класс </a:t>
            </a:r>
            <a:r>
              <a:rPr lang="en-US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Coder</a:t>
            </a:r>
            <a:endParaRPr lang="ru-RU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42900" lvl="0" indent="-342900">
              <a:lnSpc>
                <a:spcPct val="115000"/>
              </a:lnSpc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1.3.1 Программист содержит конструктор, переопределяемый </a:t>
            </a:r>
            <a:r>
              <a:rPr lang="en-US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Employee c 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теми же параметрами</a:t>
            </a:r>
            <a:r>
              <a:rPr lang="en-US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 (base)</a:t>
            </a:r>
            <a:endParaRPr lang="ru-RU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42900" lvl="0" indent="-342900">
              <a:lnSpc>
                <a:spcPct val="115000"/>
              </a:lnSpc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1.3.2 Программист пишет код</a:t>
            </a:r>
            <a:r>
              <a:rPr lang="en-US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в методе </a:t>
            </a:r>
            <a:r>
              <a:rPr lang="en-US" dirty="0" err="1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DoWork</a:t>
            </a:r>
            <a:r>
              <a:rPr lang="en-US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() (override)</a:t>
            </a:r>
            <a:endParaRPr lang="ru-RU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42900" lvl="0" indent="-342900">
              <a:lnSpc>
                <a:spcPct val="115000"/>
              </a:lnSpc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1.3.3 Программист содержит </a:t>
            </a: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переопределяемый метод </a:t>
            </a:r>
            <a:r>
              <a:rPr lang="ru-RU" dirty="0" err="1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SayAboutYourSelf</a:t>
            </a: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(), в котором 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сообщает то же, что и работник + говорит на каком языке пишет.(</a:t>
            </a:r>
            <a:r>
              <a:rPr lang="en-US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override + base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73976" y="609600"/>
            <a:ext cx="4517599" cy="4021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32494186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72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Абстракция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xmlns="" val="32278340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78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 smtClean="0"/>
              <a:t>Что такое абстракция?</a:t>
            </a:r>
            <a:endParaRPr sz="2800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500550" y="1177566"/>
            <a:ext cx="4132410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 smtClean="0"/>
              <a:t>Абстракция</a:t>
            </a:r>
            <a:r>
              <a:rPr lang="ru-RU" dirty="0"/>
              <a:t> в объектно-ориентированном программировании (ООП) представляет собой концепцию, которая позволяет выделить важные характеристики и свойства объектов, игнорируя при этом ненужные детали</a:t>
            </a:r>
            <a:r>
              <a:rPr lang="ru-RU" dirty="0" smtClean="0"/>
              <a:t>.</a:t>
            </a:r>
          </a:p>
          <a:p>
            <a:endParaRPr lang="ru-RU" dirty="0"/>
          </a:p>
          <a:p>
            <a:r>
              <a:rPr lang="ru-RU" dirty="0"/>
              <a:t>Это позволяет разработчикам сосредотачиваться на ключевых аспектах системы, не углубляясь во все технические детали реализации</a:t>
            </a:r>
            <a:r>
              <a:rPr lang="ru-RU" dirty="0" smtClean="0"/>
              <a:t>.</a:t>
            </a:r>
          </a:p>
          <a:p>
            <a:endParaRPr lang="ru-RU" dirty="0"/>
          </a:p>
          <a:p>
            <a:r>
              <a:rPr lang="ru-RU" dirty="0"/>
              <a:t>Абстракция позволяет создавать модели, которые представляют сущности реального мира или концепции программы с точки зрения их существенных характеристик.</a:t>
            </a:r>
          </a:p>
        </p:txBody>
      </p:sp>
      <p:pic>
        <p:nvPicPr>
          <p:cNvPr id="2050" name="Picture 2" descr="Абстракция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989545" y="1439623"/>
            <a:ext cx="3587005" cy="2538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4"/>
          <p:cNvSpPr/>
          <p:nvPr/>
        </p:nvSpPr>
        <p:spPr>
          <a:xfrm>
            <a:off x="624575" y="2652575"/>
            <a:ext cx="1499100" cy="1815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3" name="Google Shape;153;p34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dirty="0" smtClean="0"/>
              <a:t>ООП</a:t>
            </a:r>
            <a:endParaRPr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i="1" dirty="0"/>
          </a:p>
        </p:txBody>
      </p:sp>
      <p:pic>
        <p:nvPicPr>
          <p:cNvPr id="155" name="Google Shape;155;p34"/>
          <p:cNvPicPr preferRelativeResize="0"/>
          <p:nvPr/>
        </p:nvPicPr>
        <p:blipFill rotWithShape="1">
          <a:blip r:embed="rId3">
            <a:alphaModFix/>
          </a:blip>
          <a:srcRect t="941" b="941"/>
          <a:stretch/>
        </p:blipFill>
        <p:spPr>
          <a:xfrm>
            <a:off x="1033167" y="2867584"/>
            <a:ext cx="1383000" cy="1365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56" name="Google Shape;156;p34"/>
          <p:cNvSpPr txBox="1"/>
          <p:nvPr/>
        </p:nvSpPr>
        <p:spPr>
          <a:xfrm>
            <a:off x="500550" y="503025"/>
            <a:ext cx="77967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 dirty="0">
                <a:solidFill>
                  <a:srgbClr val="FF7700"/>
                </a:solidFill>
                <a:latin typeface="Roboto"/>
                <a:ea typeface="Roboto"/>
                <a:cs typeface="Roboto"/>
                <a:sym typeface="Roboto"/>
              </a:rPr>
              <a:t>Тема </a:t>
            </a:r>
            <a:r>
              <a:rPr lang="ru" sz="1700" dirty="0" smtClean="0">
                <a:solidFill>
                  <a:srgbClr val="FF7700"/>
                </a:solidFill>
                <a:latin typeface="Roboto"/>
                <a:ea typeface="Roboto"/>
                <a:cs typeface="Roboto"/>
                <a:sym typeface="Roboto"/>
              </a:rPr>
              <a:t>урока</a:t>
            </a:r>
            <a:endParaRPr sz="1700">
              <a:solidFill>
                <a:srgbClr val="FF77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7" name="Google Shape;157;p34"/>
          <p:cNvSpPr txBox="1"/>
          <p:nvPr/>
        </p:nvSpPr>
        <p:spPr>
          <a:xfrm>
            <a:off x="3248849" y="2988499"/>
            <a:ext cx="5308673" cy="1364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>
              <a:buClr>
                <a:schemeClr val="dk1"/>
              </a:buClr>
              <a:buSzPct val="84615"/>
            </a:pPr>
            <a:r>
              <a:rPr lang="ru-RU" sz="1600" b="1" i="1" dirty="0">
                <a:solidFill>
                  <a:schemeClr val="dk1"/>
                </a:solidFill>
              </a:rPr>
              <a:t>Нилов Павел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4615"/>
              <a:buFont typeface="Arial"/>
              <a:buNone/>
            </a:pPr>
            <a:endParaRPr lang="ru" sz="1300" i="1" dirty="0" smtClean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4615"/>
              <a:buFont typeface="Arial"/>
              <a:buNone/>
            </a:pPr>
            <a:r>
              <a:rPr lang="ru" sz="1300" i="1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Преподаватель </a:t>
            </a:r>
            <a:r>
              <a:rPr lang="ru" sz="1300" i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курса C# </a:t>
            </a:r>
            <a:r>
              <a:rPr lang="ru" sz="1300" i="1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Professional, </a:t>
            </a:r>
            <a:r>
              <a:rPr lang="en-US" sz="1300" i="1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C# Basic</a:t>
            </a:r>
            <a:endParaRPr sz="1300" i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i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i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Контакты:t.me/@NilovPavel</a:t>
            </a:r>
            <a:endParaRPr sz="1300" i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i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8" name="Google Shape;158;p3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077621" y="258179"/>
            <a:ext cx="652375" cy="6523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xmlns="" val="893468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78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 smtClean="0"/>
              <a:t>Суть абстракции</a:t>
            </a:r>
            <a:endParaRPr sz="2800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500550" y="1368066"/>
            <a:ext cx="3295868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/>
            <a:r>
              <a:rPr lang="ru-RU" dirty="0" smtClean="0"/>
              <a:t>Основная идея состоит в том, чтобы</a:t>
            </a:r>
          </a:p>
          <a:p>
            <a:pPr marL="342900" indent="-342900"/>
            <a:r>
              <a:rPr lang="ru-RU" dirty="0" smtClean="0"/>
              <a:t>представить объект обладающим</a:t>
            </a:r>
          </a:p>
          <a:p>
            <a:pPr marL="342900" indent="-342900"/>
            <a:r>
              <a:rPr lang="ru-RU" dirty="0" smtClean="0"/>
              <a:t>набором методов и при этом не</a:t>
            </a:r>
          </a:p>
          <a:p>
            <a:pPr marL="342900" indent="-342900"/>
            <a:r>
              <a:rPr lang="ru-RU" dirty="0" smtClean="0"/>
              <a:t>предоставлять конкретную логику</a:t>
            </a:r>
          </a:p>
          <a:p>
            <a:pPr marL="342900" indent="-342900"/>
            <a:r>
              <a:rPr lang="ru-RU" dirty="0" smtClean="0"/>
              <a:t>этих методов</a:t>
            </a:r>
          </a:p>
          <a:p>
            <a:pPr marL="342900" indent="-342900"/>
            <a:endParaRPr lang="ru-RU" dirty="0"/>
          </a:p>
          <a:p>
            <a:r>
              <a:rPr lang="ru-RU" dirty="0" smtClean="0"/>
              <a:t>Важным аспектом абстракции является то, что нельзя создать объект абстрактного типа, так как он допускает неопределенное поведение. </a:t>
            </a:r>
          </a:p>
        </p:txBody>
      </p:sp>
      <p:sp>
        <p:nvSpPr>
          <p:cNvPr id="36866" name="AutoShape 2" descr="https://refactoring.guru/images/refactoring/content/smells/alternative-classes-with-different-interfaces-01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3686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938588" y="1295400"/>
            <a:ext cx="4886325" cy="30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58950341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78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 smtClean="0"/>
              <a:t>Представление абстракции в </a:t>
            </a:r>
            <a:r>
              <a:rPr lang="en-US" sz="2800" dirty="0" smtClean="0"/>
              <a:t>C#</a:t>
            </a:r>
            <a:endParaRPr sz="2800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500550" y="1368066"/>
            <a:ext cx="414130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 smtClean="0"/>
              <a:t>Абстракция</a:t>
            </a:r>
            <a:r>
              <a:rPr lang="ru-RU" dirty="0" smtClean="0"/>
              <a:t> в рамках</a:t>
            </a:r>
            <a:r>
              <a:rPr lang="en-US" dirty="0" smtClean="0"/>
              <a:t> C#</a:t>
            </a:r>
            <a:r>
              <a:rPr lang="ru-RU" dirty="0" smtClean="0"/>
              <a:t> представлена двумя сущностями:</a:t>
            </a:r>
          </a:p>
          <a:p>
            <a:pPr lvl="1">
              <a:buAutoNum type="arabicPeriod"/>
            </a:pPr>
            <a:r>
              <a:rPr lang="ru-RU" dirty="0" smtClean="0"/>
              <a:t>Абстрактные классы </a:t>
            </a:r>
          </a:p>
          <a:p>
            <a:pPr lvl="1">
              <a:buAutoNum type="arabicPeriod"/>
            </a:pPr>
            <a:r>
              <a:rPr lang="ru-RU" dirty="0" smtClean="0"/>
              <a:t>Интерфейсы</a:t>
            </a:r>
          </a:p>
          <a:p>
            <a:pPr>
              <a:buAutoNum type="arabicPeriod"/>
            </a:pPr>
            <a:endParaRPr lang="ru-RU" dirty="0" smtClean="0"/>
          </a:p>
          <a:p>
            <a:r>
              <a:rPr lang="ru-RU" dirty="0" smtClean="0"/>
              <a:t>Чаще как абстракцию используют интерфейсы, так как наследоваться можно от любого их количества.</a:t>
            </a:r>
            <a:endParaRPr lang="en-US" dirty="0" smtClean="0"/>
          </a:p>
          <a:p>
            <a:endParaRPr lang="ru-RU" dirty="0" smtClean="0"/>
          </a:p>
          <a:p>
            <a:r>
              <a:rPr lang="ru-RU" dirty="0" smtClean="0"/>
              <a:t>Абстрактные классы используют реже, но наследоваться можно только от одного класса, в т.ч. абстрактного.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5378961" y="1614744"/>
            <a:ext cx="2580572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abstract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class</a:t>
            </a:r>
            <a:r>
              <a:rPr lang="en-US" dirty="0" smtClean="0"/>
              <a:t> </a:t>
            </a:r>
            <a:r>
              <a:rPr lang="en-US" dirty="0" err="1" smtClean="0">
                <a:solidFill>
                  <a:srgbClr val="669900"/>
                </a:solidFill>
              </a:rPr>
              <a:t>AbstractAnimal</a:t>
            </a:r>
            <a:endParaRPr lang="en-US" dirty="0" smtClean="0">
              <a:solidFill>
                <a:srgbClr val="669900"/>
              </a:solidFill>
            </a:endParaRPr>
          </a:p>
          <a:p>
            <a:r>
              <a:rPr lang="ru-RU" dirty="0" smtClean="0"/>
              <a:t>{</a:t>
            </a:r>
          </a:p>
          <a:p>
            <a:r>
              <a:rPr lang="ru-RU" dirty="0" smtClean="0"/>
              <a:t>   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public abstract void </a:t>
            </a:r>
            <a:r>
              <a:rPr lang="en-US" dirty="0" smtClean="0">
                <a:solidFill>
                  <a:schemeClr val="accent4">
                    <a:lumMod val="50000"/>
                  </a:schemeClr>
                </a:solidFill>
              </a:rPr>
              <a:t>Eat()</a:t>
            </a:r>
            <a:r>
              <a:rPr lang="en-US" dirty="0" smtClean="0"/>
              <a:t>;</a:t>
            </a:r>
          </a:p>
          <a:p>
            <a:r>
              <a:rPr lang="ru-RU" dirty="0" smtClean="0"/>
              <a:t>}</a:t>
            </a:r>
          </a:p>
          <a:p>
            <a:endParaRPr lang="ru-RU" dirty="0" smtClean="0"/>
          </a:p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interface</a:t>
            </a:r>
            <a:r>
              <a:rPr lang="en-US" dirty="0" smtClean="0"/>
              <a:t> </a:t>
            </a:r>
            <a:r>
              <a:rPr lang="en-US" dirty="0" err="1" smtClean="0">
                <a:solidFill>
                  <a:srgbClr val="669900"/>
                </a:solidFill>
              </a:rPr>
              <a:t>IAnimal</a:t>
            </a:r>
            <a:endParaRPr lang="en-US" dirty="0" smtClean="0">
              <a:solidFill>
                <a:srgbClr val="669900"/>
              </a:solidFill>
            </a:endParaRPr>
          </a:p>
          <a:p>
            <a:r>
              <a:rPr lang="ru-RU" dirty="0" smtClean="0"/>
              <a:t>{</a:t>
            </a:r>
          </a:p>
          <a:p>
            <a:r>
              <a:rPr lang="ru-RU" dirty="0" smtClean="0"/>
              <a:t>   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void</a:t>
            </a:r>
            <a:r>
              <a:rPr lang="en-US" dirty="0" smtClean="0"/>
              <a:t> </a:t>
            </a:r>
            <a:r>
              <a:rPr lang="en-US" dirty="0" err="1" smtClean="0">
                <a:solidFill>
                  <a:schemeClr val="accent4">
                    <a:lumMod val="50000"/>
                  </a:schemeClr>
                </a:solidFill>
              </a:rPr>
              <a:t>MakeSound</a:t>
            </a:r>
            <a:r>
              <a:rPr lang="en-US" dirty="0" smtClean="0">
                <a:solidFill>
                  <a:schemeClr val="accent4">
                    <a:lumMod val="50000"/>
                  </a:schemeClr>
                </a:solidFill>
              </a:rPr>
              <a:t>()</a:t>
            </a:r>
            <a:r>
              <a:rPr lang="en-US" dirty="0" smtClean="0"/>
              <a:t>;</a:t>
            </a:r>
          </a:p>
          <a:p>
            <a:r>
              <a:rPr lang="ru-RU" dirty="0" smtClean="0"/>
              <a:t>}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xmlns="" val="58950341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Ключевое слово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abstract</a:t>
            </a:r>
            <a:endParaRPr lang="ru-RU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66321" y="1139687"/>
            <a:ext cx="4628532" cy="29254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15000"/>
              </a:lnSpc>
              <a:spcBef>
                <a:spcPts val="1400"/>
              </a:spcBef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Ключевое слово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abstract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 может применяться для:</a:t>
            </a:r>
          </a:p>
          <a:p>
            <a:endParaRPr lang="en-US" sz="1200" b="1" dirty="0" smtClean="0"/>
          </a:p>
          <a:p>
            <a:r>
              <a:rPr lang="ru-RU" sz="1200" b="1" dirty="0" smtClean="0"/>
              <a:t>Абстрактный класс:</a:t>
            </a:r>
            <a:endParaRPr lang="ru-RU" sz="1200" dirty="0" smtClean="0"/>
          </a:p>
          <a:p>
            <a:pPr marL="228600" indent="-228600">
              <a:buAutoNum type="arabicPeriod"/>
            </a:pPr>
            <a:r>
              <a:rPr lang="ru-RU" sz="1200" dirty="0" smtClean="0"/>
              <a:t>Нельзя создать объект абстрактного класса.</a:t>
            </a:r>
          </a:p>
          <a:p>
            <a:pPr marL="228600" indent="-228600">
              <a:buAutoNum type="arabicPeriod"/>
            </a:pPr>
            <a:r>
              <a:rPr lang="ru-RU" sz="1200" dirty="0" smtClean="0"/>
              <a:t>Может содержать как абстрактные методы (без реализации), так и обычные (с реализацией).</a:t>
            </a:r>
          </a:p>
          <a:p>
            <a:pPr marL="228600" indent="-228600">
              <a:buAutoNum type="arabicPeriod"/>
            </a:pPr>
            <a:r>
              <a:rPr lang="ru-RU" sz="1200" dirty="0" smtClean="0"/>
              <a:t>Используется для описания базового функционала, который будет расширяться в производных классах.</a:t>
            </a:r>
          </a:p>
          <a:p>
            <a:endParaRPr lang="en-US" sz="1200" b="1" dirty="0" smtClean="0"/>
          </a:p>
          <a:p>
            <a:r>
              <a:rPr lang="ru-RU" sz="1200" b="1" dirty="0" smtClean="0"/>
              <a:t>Абстрактный метод:</a:t>
            </a:r>
            <a:endParaRPr lang="ru-RU" sz="1200" dirty="0" smtClean="0"/>
          </a:p>
          <a:p>
            <a:pPr marL="228600" indent="-228600">
              <a:buAutoNum type="arabicPeriod"/>
            </a:pPr>
            <a:r>
              <a:rPr lang="ru-RU" sz="1200" dirty="0" smtClean="0"/>
              <a:t>Определяется только в абстрактных классах.</a:t>
            </a:r>
          </a:p>
          <a:p>
            <a:pPr marL="228600" indent="-228600">
              <a:buAutoNum type="arabicPeriod"/>
            </a:pPr>
            <a:r>
              <a:rPr lang="ru-RU" sz="1200" dirty="0" smtClean="0"/>
              <a:t>Не имеет реализации в базовом классе (только заголовок метода).</a:t>
            </a:r>
          </a:p>
          <a:p>
            <a:pPr marL="228600" indent="-228600">
              <a:buAutoNum type="arabicPeriod"/>
            </a:pPr>
            <a:r>
              <a:rPr lang="ru-RU" sz="1200" dirty="0" smtClean="0"/>
              <a:t>Должен быть переопределён в каждом производном классе.</a:t>
            </a:r>
            <a:endParaRPr lang="ru-RU" sz="1200" dirty="0"/>
          </a:p>
        </p:txBody>
      </p:sp>
      <p:sp>
        <p:nvSpPr>
          <p:cNvPr id="7" name="TextBox 6"/>
          <p:cNvSpPr txBox="1"/>
          <p:nvPr/>
        </p:nvSpPr>
        <p:spPr>
          <a:xfrm>
            <a:off x="5558543" y="1009925"/>
            <a:ext cx="3132307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public abstract class</a:t>
            </a:r>
            <a:r>
              <a:rPr lang="en-US" sz="1200" dirty="0" smtClean="0"/>
              <a:t> </a:t>
            </a:r>
            <a:r>
              <a:rPr lang="en-US" sz="1200" dirty="0" smtClean="0">
                <a:solidFill>
                  <a:schemeClr val="accent5">
                    <a:lumMod val="75000"/>
                  </a:schemeClr>
                </a:solidFill>
              </a:rPr>
              <a:t>Animal</a:t>
            </a:r>
          </a:p>
          <a:p>
            <a:r>
              <a:rPr lang="ru-RU" sz="1200" dirty="0" smtClean="0"/>
              <a:t>{</a:t>
            </a:r>
          </a:p>
          <a:p>
            <a:r>
              <a:rPr lang="en-US" sz="1200" dirty="0" smtClean="0"/>
              <a:t>    </a:t>
            </a:r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private string</a:t>
            </a:r>
            <a:r>
              <a:rPr lang="en-US" sz="1200" dirty="0" smtClean="0"/>
              <a:t> name;</a:t>
            </a:r>
            <a:endParaRPr lang="ru-RU" sz="1200" dirty="0" smtClean="0"/>
          </a:p>
          <a:p>
            <a:endParaRPr lang="en-US" sz="1200" dirty="0" smtClean="0"/>
          </a:p>
          <a:p>
            <a:r>
              <a:rPr lang="en-US" sz="1200" dirty="0" smtClean="0"/>
              <a:t>    </a:t>
            </a:r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public string</a:t>
            </a:r>
            <a:r>
              <a:rPr lang="en-US" sz="1200" dirty="0" smtClean="0"/>
              <a:t> </a:t>
            </a:r>
            <a:r>
              <a:rPr lang="en-US" sz="1200" dirty="0" err="1" smtClean="0">
                <a:solidFill>
                  <a:schemeClr val="accent4">
                    <a:lumMod val="50000"/>
                  </a:schemeClr>
                </a:solidFill>
              </a:rPr>
              <a:t>GetName</a:t>
            </a:r>
            <a:r>
              <a:rPr lang="en-US" sz="1200" dirty="0" smtClean="0"/>
              <a:t>()</a:t>
            </a:r>
            <a:endParaRPr lang="en-US" sz="1200" dirty="0"/>
          </a:p>
          <a:p>
            <a:r>
              <a:rPr lang="en-US" sz="1200" dirty="0"/>
              <a:t> </a:t>
            </a:r>
            <a:r>
              <a:rPr lang="en-US" sz="1200" dirty="0" smtClean="0"/>
              <a:t>   {  </a:t>
            </a:r>
            <a:endParaRPr lang="ru-RU" sz="1200" dirty="0" smtClean="0"/>
          </a:p>
          <a:p>
            <a:r>
              <a:rPr lang="ru-RU" sz="1200" dirty="0">
                <a:solidFill>
                  <a:srgbClr val="7030A0"/>
                </a:solidFill>
              </a:rPr>
              <a:t> </a:t>
            </a:r>
            <a:r>
              <a:rPr lang="ru-RU" sz="1200" dirty="0" smtClean="0">
                <a:solidFill>
                  <a:srgbClr val="7030A0"/>
                </a:solidFill>
              </a:rPr>
              <a:t>       </a:t>
            </a:r>
            <a:r>
              <a:rPr lang="en-US" dirty="0" smtClean="0">
                <a:solidFill>
                  <a:srgbClr val="7030A0"/>
                </a:solidFill>
              </a:rPr>
              <a:t>return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this</a:t>
            </a:r>
            <a:r>
              <a:rPr lang="en-US" dirty="0" smtClean="0"/>
              <a:t>.name;  </a:t>
            </a:r>
            <a:endParaRPr lang="ru-RU" dirty="0" smtClean="0"/>
          </a:p>
          <a:p>
            <a:r>
              <a:rPr lang="ru-RU" sz="1200" dirty="0"/>
              <a:t> </a:t>
            </a:r>
            <a:r>
              <a:rPr lang="ru-RU" sz="1200" dirty="0" smtClean="0"/>
              <a:t>   </a:t>
            </a:r>
            <a:r>
              <a:rPr lang="en-US" sz="1200" dirty="0" smtClean="0"/>
              <a:t>}</a:t>
            </a:r>
            <a:r>
              <a:rPr lang="ru-RU" sz="1200" dirty="0" smtClean="0"/>
              <a:t>    </a:t>
            </a:r>
          </a:p>
          <a:p>
            <a:endParaRPr lang="en-US" sz="1200" dirty="0" smtClean="0"/>
          </a:p>
          <a:p>
            <a:r>
              <a:rPr lang="en-US" sz="1200" dirty="0" smtClean="0"/>
              <a:t>    </a:t>
            </a:r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public abstract void</a:t>
            </a:r>
            <a:r>
              <a:rPr lang="en-US" sz="1200" dirty="0" smtClean="0"/>
              <a:t> </a:t>
            </a:r>
            <a:r>
              <a:rPr lang="en-US" sz="1200" dirty="0" err="1" smtClean="0">
                <a:solidFill>
                  <a:schemeClr val="accent4">
                    <a:lumMod val="50000"/>
                  </a:schemeClr>
                </a:solidFill>
              </a:rPr>
              <a:t>MakeSound</a:t>
            </a:r>
            <a:r>
              <a:rPr lang="en-US" sz="1200" dirty="0" smtClean="0"/>
              <a:t>();</a:t>
            </a:r>
          </a:p>
          <a:p>
            <a:r>
              <a:rPr lang="ru-RU" sz="1200" dirty="0" smtClean="0"/>
              <a:t>}</a:t>
            </a:r>
            <a:endParaRPr lang="en-US" sz="1200" dirty="0" smtClean="0"/>
          </a:p>
          <a:p>
            <a:endParaRPr lang="en-US" sz="1200" dirty="0" smtClean="0"/>
          </a:p>
          <a:p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class</a:t>
            </a:r>
            <a:r>
              <a:rPr lang="en-US" sz="1200" dirty="0" smtClean="0"/>
              <a:t> </a:t>
            </a:r>
            <a:r>
              <a:rPr lang="en-US" sz="1200" dirty="0" smtClean="0">
                <a:solidFill>
                  <a:schemeClr val="accent5">
                    <a:lumMod val="75000"/>
                  </a:schemeClr>
                </a:solidFill>
              </a:rPr>
              <a:t>Dog</a:t>
            </a:r>
            <a:r>
              <a:rPr lang="en-US" sz="1200" dirty="0" smtClean="0"/>
              <a:t> : </a:t>
            </a:r>
            <a:r>
              <a:rPr lang="en-US" sz="1200" dirty="0" smtClean="0">
                <a:solidFill>
                  <a:schemeClr val="accent5">
                    <a:lumMod val="75000"/>
                  </a:schemeClr>
                </a:solidFill>
              </a:rPr>
              <a:t>Animal</a:t>
            </a:r>
          </a:p>
          <a:p>
            <a:r>
              <a:rPr lang="ru-RU" sz="1200" dirty="0" smtClean="0"/>
              <a:t>{</a:t>
            </a:r>
            <a:endParaRPr lang="en-US" sz="1200" dirty="0" smtClean="0"/>
          </a:p>
          <a:p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    public override void</a:t>
            </a:r>
            <a:r>
              <a:rPr lang="en-US" sz="1200" dirty="0" smtClean="0"/>
              <a:t> </a:t>
            </a:r>
            <a:r>
              <a:rPr lang="en-US" sz="1200" dirty="0" err="1">
                <a:solidFill>
                  <a:schemeClr val="accent4">
                    <a:lumMod val="50000"/>
                  </a:schemeClr>
                </a:solidFill>
              </a:rPr>
              <a:t>MakeSound</a:t>
            </a:r>
            <a:r>
              <a:rPr lang="en-US" sz="1200" dirty="0" smtClean="0"/>
              <a:t>()</a:t>
            </a:r>
          </a:p>
          <a:p>
            <a:r>
              <a:rPr lang="ru-RU" sz="1200" dirty="0" smtClean="0"/>
              <a:t>    {</a:t>
            </a:r>
            <a:r>
              <a:rPr lang="en-US" sz="1200" dirty="0" smtClean="0"/>
              <a:t> </a:t>
            </a:r>
            <a:endParaRPr lang="ru-RU" sz="1200" dirty="0" smtClean="0"/>
          </a:p>
          <a:p>
            <a:r>
              <a:rPr lang="ru-RU" sz="1200" dirty="0" smtClean="0">
                <a:solidFill>
                  <a:schemeClr val="accent5">
                    <a:lumMod val="75000"/>
                  </a:schemeClr>
                </a:solidFill>
              </a:rPr>
              <a:t>       </a:t>
            </a:r>
            <a:r>
              <a:rPr lang="en-US" sz="1200" dirty="0" err="1" smtClean="0">
                <a:solidFill>
                  <a:schemeClr val="accent5">
                    <a:lumMod val="75000"/>
                  </a:schemeClr>
                </a:solidFill>
              </a:rPr>
              <a:t>Console</a:t>
            </a:r>
            <a:r>
              <a:rPr lang="en-US" sz="1200" dirty="0" err="1" smtClean="0"/>
              <a:t>.</a:t>
            </a:r>
            <a:r>
              <a:rPr lang="en-US" sz="1200" dirty="0" err="1" smtClean="0">
                <a:solidFill>
                  <a:schemeClr val="accent4">
                    <a:lumMod val="50000"/>
                  </a:schemeClr>
                </a:solidFill>
              </a:rPr>
              <a:t>WriteLine</a:t>
            </a:r>
            <a:r>
              <a:rPr lang="en-US" sz="1200" dirty="0" smtClean="0"/>
              <a:t>(</a:t>
            </a:r>
            <a:r>
              <a:rPr lang="en-US" sz="1200" dirty="0" smtClean="0">
                <a:solidFill>
                  <a:srgbClr val="C00000"/>
                </a:solidFill>
              </a:rPr>
              <a:t>"Dog barks"</a:t>
            </a:r>
            <a:r>
              <a:rPr lang="en-US" sz="1200" dirty="0" smtClean="0"/>
              <a:t>);</a:t>
            </a:r>
            <a:r>
              <a:rPr lang="ru-RU" sz="1200" dirty="0" smtClean="0"/>
              <a:t> </a:t>
            </a:r>
          </a:p>
          <a:p>
            <a:r>
              <a:rPr lang="ru-RU" sz="1200" dirty="0" smtClean="0"/>
              <a:t>    }</a:t>
            </a:r>
          </a:p>
          <a:p>
            <a:r>
              <a:rPr lang="ru-RU" sz="1200" dirty="0" smtClean="0"/>
              <a:t>}</a:t>
            </a:r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xmlns="" val="31551853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Ключевое слово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override</a:t>
            </a:r>
            <a:endParaRPr lang="ru-RU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0700" y="1177787"/>
            <a:ext cx="3990637" cy="1826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indent="-342900">
              <a:lnSpc>
                <a:spcPct val="115000"/>
              </a:lnSpc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Ключевое </a:t>
            </a: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слово </a:t>
            </a:r>
            <a:r>
              <a:rPr lang="ru-RU" dirty="0" err="1">
                <a:solidFill>
                  <a:schemeClr val="accent1">
                    <a:lumMod val="75000"/>
                  </a:schemeClr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override</a:t>
            </a: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 в C# используется для переопределения 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абстрактных методов</a:t>
            </a:r>
            <a:r>
              <a:rPr lang="en-US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и свойств</a:t>
            </a:r>
            <a:r>
              <a:rPr lang="en-US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объявленных </a:t>
            </a: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в базовом 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классе.</a:t>
            </a:r>
            <a:endParaRPr lang="en-US" dirty="0" smtClean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0" indent="-342900">
              <a:lnSpc>
                <a:spcPct val="115000"/>
              </a:lnSpc>
            </a:pPr>
            <a:endParaRPr lang="en-US" dirty="0" smtClean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0" indent="-342900">
              <a:lnSpc>
                <a:spcPct val="115000"/>
              </a:lnSpc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Оно </a:t>
            </a: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позволяет изменить поведение базового члена в производном классе, сохраняя полиморфизм.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886529" y="1096064"/>
            <a:ext cx="425747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class</a:t>
            </a:r>
            <a:r>
              <a:rPr lang="en-US" sz="1200" dirty="0" smtClean="0"/>
              <a:t> </a:t>
            </a:r>
            <a:r>
              <a:rPr lang="en-US" sz="1200" dirty="0" smtClean="0">
                <a:solidFill>
                  <a:schemeClr val="accent5">
                    <a:lumMod val="75000"/>
                  </a:schemeClr>
                </a:solidFill>
              </a:rPr>
              <a:t>Animal</a:t>
            </a:r>
          </a:p>
          <a:p>
            <a:r>
              <a:rPr lang="ru-RU" sz="1200" dirty="0" smtClean="0"/>
              <a:t>{</a:t>
            </a:r>
          </a:p>
          <a:p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    public virtual void</a:t>
            </a:r>
            <a:r>
              <a:rPr lang="en-US" sz="1200" dirty="0" smtClean="0"/>
              <a:t> </a:t>
            </a:r>
            <a:r>
              <a:rPr lang="en-US" sz="1200" dirty="0" smtClean="0">
                <a:solidFill>
                  <a:schemeClr val="accent4">
                    <a:lumMod val="50000"/>
                  </a:schemeClr>
                </a:solidFill>
              </a:rPr>
              <a:t>Speak</a:t>
            </a:r>
            <a:r>
              <a:rPr lang="en-US" sz="1200" dirty="0" smtClean="0"/>
              <a:t>()</a:t>
            </a:r>
          </a:p>
          <a:p>
            <a:r>
              <a:rPr lang="ru-RU" sz="1200" dirty="0" smtClean="0"/>
              <a:t>    {</a:t>
            </a:r>
            <a:r>
              <a:rPr lang="en-US" sz="1200" dirty="0" smtClean="0"/>
              <a:t>  </a:t>
            </a:r>
          </a:p>
          <a:p>
            <a:r>
              <a:rPr lang="en-US" sz="12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1200" dirty="0" smtClean="0">
                <a:solidFill>
                  <a:schemeClr val="accent5">
                    <a:lumMod val="75000"/>
                  </a:schemeClr>
                </a:solidFill>
              </a:rPr>
              <a:t>       </a:t>
            </a:r>
            <a:r>
              <a:rPr lang="en-US" sz="1200" dirty="0" err="1" smtClean="0">
                <a:solidFill>
                  <a:schemeClr val="accent5">
                    <a:lumMod val="75000"/>
                  </a:schemeClr>
                </a:solidFill>
              </a:rPr>
              <a:t>Console</a:t>
            </a:r>
            <a:r>
              <a:rPr lang="en-US" sz="1200" dirty="0" err="1" smtClean="0"/>
              <a:t>.</a:t>
            </a:r>
            <a:r>
              <a:rPr lang="en-US" sz="1200" dirty="0" err="1" smtClean="0">
                <a:solidFill>
                  <a:schemeClr val="accent4">
                    <a:lumMod val="50000"/>
                  </a:schemeClr>
                </a:solidFill>
              </a:rPr>
              <a:t>WriteLine</a:t>
            </a:r>
            <a:r>
              <a:rPr lang="en-US" sz="1200" dirty="0" smtClean="0"/>
              <a:t>(</a:t>
            </a:r>
            <a:r>
              <a:rPr lang="en-US" sz="1200" dirty="0" smtClean="0">
                <a:solidFill>
                  <a:srgbClr val="C00000"/>
                </a:solidFill>
              </a:rPr>
              <a:t>"Animal makes a sound"</a:t>
            </a:r>
            <a:r>
              <a:rPr lang="en-US" sz="1200" dirty="0" smtClean="0"/>
              <a:t>);</a:t>
            </a:r>
            <a:r>
              <a:rPr lang="ru-RU" sz="1200" dirty="0" smtClean="0"/>
              <a:t>  </a:t>
            </a:r>
            <a:endParaRPr lang="en-US" sz="1200" dirty="0" smtClean="0"/>
          </a:p>
          <a:p>
            <a:r>
              <a:rPr lang="en-US" sz="1200" dirty="0"/>
              <a:t> </a:t>
            </a:r>
            <a:r>
              <a:rPr lang="en-US" sz="1200" dirty="0" smtClean="0"/>
              <a:t>   </a:t>
            </a:r>
            <a:r>
              <a:rPr lang="ru-RU" sz="1200" dirty="0" smtClean="0"/>
              <a:t>}</a:t>
            </a:r>
          </a:p>
          <a:p>
            <a:r>
              <a:rPr lang="ru-RU" sz="1200" dirty="0" smtClean="0"/>
              <a:t>}</a:t>
            </a:r>
            <a:endParaRPr lang="en-US" sz="1200" dirty="0" smtClean="0"/>
          </a:p>
          <a:p>
            <a:endParaRPr lang="en-US" sz="1200" dirty="0" smtClean="0"/>
          </a:p>
          <a:p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class</a:t>
            </a:r>
            <a:r>
              <a:rPr lang="en-US" sz="1200" dirty="0" smtClean="0"/>
              <a:t> </a:t>
            </a:r>
            <a:r>
              <a:rPr lang="en-US" sz="1200" dirty="0" smtClean="0">
                <a:solidFill>
                  <a:schemeClr val="accent5">
                    <a:lumMod val="75000"/>
                  </a:schemeClr>
                </a:solidFill>
              </a:rPr>
              <a:t>Dog</a:t>
            </a:r>
            <a:r>
              <a:rPr lang="en-US" sz="1200" dirty="0" smtClean="0"/>
              <a:t> : </a:t>
            </a:r>
            <a:r>
              <a:rPr lang="en-US" sz="1200" dirty="0" smtClean="0">
                <a:solidFill>
                  <a:schemeClr val="accent5">
                    <a:lumMod val="75000"/>
                  </a:schemeClr>
                </a:solidFill>
              </a:rPr>
              <a:t>Animal</a:t>
            </a:r>
          </a:p>
          <a:p>
            <a:r>
              <a:rPr lang="ru-RU" sz="1200" dirty="0" smtClean="0"/>
              <a:t>{</a:t>
            </a:r>
            <a:endParaRPr lang="en-US" sz="1200" dirty="0" smtClean="0"/>
          </a:p>
          <a:p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    public override void</a:t>
            </a:r>
            <a:r>
              <a:rPr lang="en-US" sz="1200" dirty="0" smtClean="0"/>
              <a:t> </a:t>
            </a:r>
            <a:r>
              <a:rPr lang="en-US" sz="1200" dirty="0" smtClean="0">
                <a:solidFill>
                  <a:schemeClr val="accent4">
                    <a:lumMod val="50000"/>
                  </a:schemeClr>
                </a:solidFill>
              </a:rPr>
              <a:t>Speak</a:t>
            </a:r>
            <a:r>
              <a:rPr lang="en-US" sz="1200" dirty="0" smtClean="0"/>
              <a:t>()</a:t>
            </a:r>
          </a:p>
          <a:p>
            <a:r>
              <a:rPr lang="ru-RU" sz="1200" dirty="0" smtClean="0"/>
              <a:t>    {</a:t>
            </a:r>
            <a:r>
              <a:rPr lang="en-US" sz="1200" dirty="0" smtClean="0"/>
              <a:t>  </a:t>
            </a:r>
          </a:p>
          <a:p>
            <a:r>
              <a:rPr lang="en-US" sz="12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1200" dirty="0" smtClean="0">
                <a:solidFill>
                  <a:schemeClr val="accent5">
                    <a:lumMod val="75000"/>
                  </a:schemeClr>
                </a:solidFill>
              </a:rPr>
              <a:t>       </a:t>
            </a:r>
            <a:r>
              <a:rPr lang="en-US" sz="1200" dirty="0" err="1" smtClean="0">
                <a:solidFill>
                  <a:schemeClr val="accent5">
                    <a:lumMod val="75000"/>
                  </a:schemeClr>
                </a:solidFill>
              </a:rPr>
              <a:t>Console</a:t>
            </a:r>
            <a:r>
              <a:rPr lang="en-US" sz="1200" dirty="0" err="1" smtClean="0"/>
              <a:t>.</a:t>
            </a:r>
            <a:r>
              <a:rPr lang="en-US" sz="1200" dirty="0" err="1" smtClean="0">
                <a:solidFill>
                  <a:schemeClr val="accent4">
                    <a:lumMod val="50000"/>
                  </a:schemeClr>
                </a:solidFill>
              </a:rPr>
              <a:t>WriteLine</a:t>
            </a:r>
            <a:r>
              <a:rPr lang="en-US" sz="1200" dirty="0" smtClean="0"/>
              <a:t>(</a:t>
            </a:r>
            <a:r>
              <a:rPr lang="en-US" sz="1200" dirty="0" smtClean="0">
                <a:solidFill>
                  <a:srgbClr val="C00000"/>
                </a:solidFill>
              </a:rPr>
              <a:t>"Dog barks"</a:t>
            </a:r>
            <a:r>
              <a:rPr lang="en-US" sz="1200" dirty="0" smtClean="0"/>
              <a:t>);</a:t>
            </a:r>
            <a:r>
              <a:rPr lang="ru-RU" sz="1200" dirty="0" smtClean="0"/>
              <a:t>  </a:t>
            </a:r>
            <a:endParaRPr lang="en-US" sz="1200" dirty="0" smtClean="0"/>
          </a:p>
          <a:p>
            <a:r>
              <a:rPr lang="en-US" sz="1200" dirty="0"/>
              <a:t> </a:t>
            </a:r>
            <a:r>
              <a:rPr lang="en-US" sz="1200" dirty="0" smtClean="0"/>
              <a:t>   </a:t>
            </a:r>
            <a:r>
              <a:rPr lang="ru-RU" sz="1200" dirty="0" smtClean="0"/>
              <a:t>}</a:t>
            </a:r>
          </a:p>
          <a:p>
            <a:r>
              <a:rPr lang="ru-RU" sz="1200" dirty="0" smtClean="0"/>
              <a:t>}</a:t>
            </a:r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xmlns="" val="23009684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Пример на паттерне «Мост»</a:t>
            </a:r>
            <a:endParaRPr lang="ru-RU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0701" y="1177786"/>
            <a:ext cx="3232149" cy="3313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indent="-342900">
              <a:lnSpc>
                <a:spcPct val="115000"/>
              </a:lnSpc>
            </a:pPr>
            <a:r>
              <a:rPr lang="ru-RU" dirty="0" smtClean="0"/>
              <a:t>Абстракция будет делегировать работу одному из объектов реализаций. Причём, реализации можно будет </a:t>
            </a:r>
            <a:r>
              <a:rPr lang="ru-RU" dirty="0" err="1" smtClean="0"/>
              <a:t>взаимозаменять</a:t>
            </a:r>
            <a:r>
              <a:rPr lang="ru-RU" dirty="0" smtClean="0"/>
              <a:t>, но только при условии, что все они будут следовать общему интерфейсу.</a:t>
            </a:r>
          </a:p>
          <a:p>
            <a:pPr lvl="0" indent="-342900">
              <a:lnSpc>
                <a:spcPct val="115000"/>
              </a:lnSpc>
            </a:pPr>
            <a:endParaRPr lang="ru-RU" dirty="0" smtClean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0" indent="-342900">
              <a:lnSpc>
                <a:spcPct val="115000"/>
              </a:lnSpc>
            </a:pPr>
            <a:r>
              <a:rPr lang="ru-RU" dirty="0" smtClean="0"/>
              <a:t>Таким образом, вы сможете изменять графический интерфейс приложения, не трогая низкоуровневый код работы с операционной системой. </a:t>
            </a:r>
            <a:endParaRPr lang="ru-RU" dirty="0" smtClean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30" name="AutoShape 6" descr="Вариант кросс-платформенной архитектуры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032" name="Picture 8" descr="C:\Users\pavel\Downloads\bridge-2-ru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765548" y="1257299"/>
            <a:ext cx="4978402" cy="311150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23009684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Пример из практики </a:t>
            </a:r>
            <a:r>
              <a:rPr lang="ru-RU" dirty="0" smtClean="0">
                <a:sym typeface="Wingdings" pitchFamily="2" charset="2"/>
              </a:rPr>
              <a:t></a:t>
            </a:r>
            <a:endParaRPr lang="ru-RU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0701" y="1177786"/>
            <a:ext cx="2559049" cy="25699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indent="-342900">
              <a:lnSpc>
                <a:spcPct val="115000"/>
              </a:lnSpc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На предприятии требовалось реализовать получение одних и тех же данных из разных</a:t>
            </a:r>
            <a:r>
              <a:rPr lang="en-US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 CAD-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систем. Данные на выходе имели один и тот же вид. </a:t>
            </a:r>
          </a:p>
          <a:p>
            <a:pPr lvl="0" indent="-342900">
              <a:lnSpc>
                <a:spcPct val="115000"/>
              </a:lnSpc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Если реализовать интерфейсы под любой </a:t>
            </a:r>
            <a:r>
              <a:rPr lang="en-US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CAD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, то результат был бы такой же.</a:t>
            </a:r>
          </a:p>
        </p:txBody>
      </p:sp>
      <p:pic>
        <p:nvPicPr>
          <p:cNvPr id="2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79750" y="1258687"/>
            <a:ext cx="5884862" cy="2414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23009684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Вопросы, на которые отвечает абстракция</a:t>
            </a:r>
            <a:endParaRPr lang="ru-RU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66321" y="1528090"/>
            <a:ext cx="7828976" cy="11238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15000"/>
              </a:lnSpc>
              <a:spcBef>
                <a:spcPts val="1400"/>
              </a:spcBef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Итого: </a:t>
            </a:r>
          </a:p>
          <a:p>
            <a:pPr marL="342900" lvl="0" indent="-342900">
              <a:lnSpc>
                <a:spcPct val="115000"/>
              </a:lnSpc>
              <a:spcBef>
                <a:spcPts val="1400"/>
              </a:spcBef>
              <a:buAutoNum type="arabicPeriod"/>
            </a:pPr>
            <a:r>
              <a:rPr lang="ru-RU" sz="1200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Абстракция отвечает на вопрос «что делать?», но абстракция не отвечает на вопрос «как?».</a:t>
            </a:r>
          </a:p>
          <a:p>
            <a:pPr marL="342900" indent="-342900">
              <a:lnSpc>
                <a:spcPct val="115000"/>
              </a:lnSpc>
              <a:spcBef>
                <a:spcPts val="1400"/>
              </a:spcBef>
              <a:buFont typeface="Arial"/>
              <a:buAutoNum type="arabicPeriod"/>
            </a:pPr>
            <a:r>
              <a:rPr lang="ru-RU" sz="1200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Какое поведение должно быть определено у объекта наследуемого типа.</a:t>
            </a:r>
          </a:p>
        </p:txBody>
      </p:sp>
    </p:spTree>
    <p:extLst>
      <p:ext uri="{BB962C8B-B14F-4D97-AF65-F5344CB8AC3E}">
        <p14:creationId xmlns:p14="http://schemas.microsoft.com/office/powerpoint/2010/main" xmlns="" val="31551853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Решение задач</a:t>
            </a:r>
            <a:endParaRPr lang="ru-RU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0550" y="1009925"/>
            <a:ext cx="8239853" cy="334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15000"/>
              </a:lnSpc>
            </a:pPr>
            <a:r>
              <a:rPr lang="ru-RU" sz="16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Абстракция.</a:t>
            </a:r>
          </a:p>
          <a:p>
            <a:pPr marL="342900" lvl="0" indent="-342900">
              <a:lnSpc>
                <a:spcPct val="115000"/>
              </a:lnSpc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1. Описать абстрактный класс </a:t>
            </a:r>
            <a:r>
              <a:rPr lang="ru-RU" dirty="0" err="1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Animal</a:t>
            </a:r>
            <a:endParaRPr lang="ru-RU" dirty="0" smtClean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42900" lvl="0" indent="-342900">
              <a:lnSpc>
                <a:spcPct val="115000"/>
              </a:lnSpc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1.1 Добавить поле </a:t>
            </a:r>
            <a:r>
              <a:rPr lang="ru-RU" dirty="0" err="1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name</a:t>
            </a:r>
            <a:endParaRPr lang="ru-RU" dirty="0" smtClean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42900" lvl="0" indent="-342900">
              <a:lnSpc>
                <a:spcPct val="115000"/>
              </a:lnSpc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1.2 Добавить неабстрактный метод </a:t>
            </a:r>
            <a:r>
              <a:rPr lang="ru-RU" dirty="0" err="1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GetName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()</a:t>
            </a:r>
          </a:p>
          <a:p>
            <a:pPr marL="342900" lvl="0" indent="-342900">
              <a:lnSpc>
                <a:spcPct val="115000"/>
              </a:lnSpc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1.3 Добавить абстрактный метод </a:t>
            </a:r>
            <a:r>
              <a:rPr lang="ru-RU" dirty="0" err="1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MakeSound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()</a:t>
            </a:r>
          </a:p>
          <a:p>
            <a:pPr marL="342900" lvl="0" indent="-342900">
              <a:lnSpc>
                <a:spcPct val="115000"/>
              </a:lnSpc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2. Описать интерфейсы </a:t>
            </a:r>
          </a:p>
          <a:p>
            <a:pPr marL="342900" lvl="0" indent="-342900">
              <a:lnSpc>
                <a:spcPct val="115000"/>
              </a:lnSpc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2.1 Описать интерфейс </a:t>
            </a:r>
            <a:r>
              <a:rPr lang="ru-RU" dirty="0" err="1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IFlying</a:t>
            </a:r>
            <a:endParaRPr lang="ru-RU" dirty="0" smtClean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42900" lvl="0" indent="-342900">
              <a:lnSpc>
                <a:spcPct val="115000"/>
              </a:lnSpc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2.1.1 Добавить метод </a:t>
            </a:r>
            <a:r>
              <a:rPr lang="ru-RU" dirty="0" err="1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Fly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(лететь)</a:t>
            </a:r>
          </a:p>
          <a:p>
            <a:pPr marL="342900" lvl="0" indent="-342900">
              <a:lnSpc>
                <a:spcPct val="115000"/>
              </a:lnSpc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2.2	Описать интерфейс </a:t>
            </a:r>
            <a:r>
              <a:rPr lang="ru-RU" dirty="0" err="1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IWalking</a:t>
            </a:r>
            <a:endParaRPr lang="ru-RU" dirty="0" smtClean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42900" lvl="0" indent="-342900">
              <a:lnSpc>
                <a:spcPct val="115000"/>
              </a:lnSpc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2.2.1 Добавить метод </a:t>
            </a:r>
            <a:r>
              <a:rPr lang="ru-RU" dirty="0" err="1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Walk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(ходить)</a:t>
            </a:r>
          </a:p>
          <a:p>
            <a:pPr marL="342900" lvl="0" indent="-342900">
              <a:lnSpc>
                <a:spcPct val="115000"/>
              </a:lnSpc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2.3 Описать интерфейс </a:t>
            </a:r>
            <a:r>
              <a:rPr lang="ru-RU" dirty="0" err="1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ISwiming</a:t>
            </a:r>
            <a:endParaRPr lang="ru-RU" dirty="0" smtClean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42900" lvl="0" indent="-342900">
              <a:lnSpc>
                <a:spcPct val="115000"/>
              </a:lnSpc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2.3.1 Добавить метод </a:t>
            </a:r>
            <a:r>
              <a:rPr lang="ru-RU" dirty="0" err="1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Swim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(плавать)</a:t>
            </a:r>
          </a:p>
          <a:p>
            <a:pPr marL="342900" lvl="0" indent="-342900">
              <a:lnSpc>
                <a:spcPct val="115000"/>
              </a:lnSpc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2.4 При желании добавить свойства: крылья(</a:t>
            </a:r>
            <a:r>
              <a:rPr lang="ru-RU" dirty="0" err="1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wings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), ноги(</a:t>
            </a:r>
            <a:r>
              <a:rPr lang="ru-RU" dirty="0" err="1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legs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), (плавники)</a:t>
            </a:r>
            <a:r>
              <a:rPr lang="ru-RU" dirty="0" err="1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fins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xmlns="" val="36096177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Решение задач</a:t>
            </a:r>
            <a:endParaRPr lang="ru-RU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0550" y="1009925"/>
            <a:ext cx="8239853" cy="15788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15000"/>
              </a:lnSpc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3. Описать классы с наследованием от необходимых интерфейсов:</a:t>
            </a:r>
          </a:p>
          <a:p>
            <a:pPr marL="342900" lvl="0" indent="-342900">
              <a:lnSpc>
                <a:spcPct val="115000"/>
              </a:lnSpc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3.1 </a:t>
            </a:r>
            <a:r>
              <a:rPr lang="ru-RU" dirty="0" err="1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Cat</a:t>
            </a:r>
            <a:endParaRPr lang="ru-RU" dirty="0" smtClean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42900" lvl="0" indent="-342900">
              <a:lnSpc>
                <a:spcPct val="115000"/>
              </a:lnSpc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3.2 </a:t>
            </a:r>
            <a:r>
              <a:rPr lang="ru-RU" dirty="0" err="1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Eagle</a:t>
            </a:r>
            <a:endParaRPr lang="ru-RU" dirty="0" smtClean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42900" lvl="0" indent="-342900">
              <a:lnSpc>
                <a:spcPct val="115000"/>
              </a:lnSpc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3.3 </a:t>
            </a:r>
            <a:r>
              <a:rPr lang="ru-RU" dirty="0" err="1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Fish</a:t>
            </a:r>
            <a:endParaRPr lang="ru-RU" dirty="0" smtClean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42900" lvl="0" indent="-342900">
              <a:lnSpc>
                <a:spcPct val="115000"/>
              </a:lnSpc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3.4 </a:t>
            </a:r>
            <a:r>
              <a:rPr lang="ru-RU" dirty="0" err="1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Duck</a:t>
            </a:r>
            <a:endParaRPr lang="en-US" dirty="0" smtClean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42900" lvl="0" indent="-342900">
              <a:lnSpc>
                <a:spcPct val="115000"/>
              </a:lnSpc>
            </a:pPr>
            <a:r>
              <a:rPr lang="en-US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3.5 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Создать массив объектов классов из п.3.1 – 3.4</a:t>
            </a:r>
            <a:endParaRPr lang="ru-RU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6096177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72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Полиморфизм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xmlns="" val="6824768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5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/>
              <a:t>Правила вебинара</a:t>
            </a:r>
            <a:endParaRPr b="1"/>
          </a:p>
        </p:txBody>
      </p:sp>
      <p:pic>
        <p:nvPicPr>
          <p:cNvPr id="164" name="Google Shape;164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7650" y="3494081"/>
            <a:ext cx="692621" cy="6926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3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37650" y="1510213"/>
            <a:ext cx="692621" cy="69262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35"/>
          <p:cNvSpPr txBox="1"/>
          <p:nvPr/>
        </p:nvSpPr>
        <p:spPr>
          <a:xfrm>
            <a:off x="1654525" y="1480850"/>
            <a:ext cx="24753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Активно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участвуем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7" name="Google Shape;167;p35"/>
          <p:cNvSpPr txBox="1"/>
          <p:nvPr/>
        </p:nvSpPr>
        <p:spPr>
          <a:xfrm>
            <a:off x="1654525" y="3517859"/>
            <a:ext cx="3231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Вопросы вижу в чате,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могу ответить не сразу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8" name="Google Shape;168;p3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37651" y="2514043"/>
            <a:ext cx="692621" cy="692599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35"/>
          <p:cNvSpPr txBox="1"/>
          <p:nvPr/>
        </p:nvSpPr>
        <p:spPr>
          <a:xfrm>
            <a:off x="1654525" y="2519056"/>
            <a:ext cx="3231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Задаем вопрос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в чат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78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 smtClean="0"/>
              <a:t>Что такое полиморфизм?</a:t>
            </a:r>
            <a:endParaRPr sz="2800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612774" y="1009926"/>
            <a:ext cx="3599772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 smtClean="0"/>
              <a:t>Полиморфизм</a:t>
            </a:r>
            <a:r>
              <a:rPr lang="ru-RU" dirty="0" smtClean="0"/>
              <a:t> </a:t>
            </a:r>
            <a:r>
              <a:rPr lang="ru-RU" dirty="0"/>
              <a:t>– это способность программы идентично использовать объекты с одинаковым интерфейсом без информации о конкретном типе этого объекта. </a:t>
            </a:r>
            <a:endParaRPr lang="ru-RU" dirty="0" smtClean="0"/>
          </a:p>
          <a:p>
            <a:endParaRPr lang="en-US" dirty="0" smtClean="0"/>
          </a:p>
          <a:p>
            <a:r>
              <a:rPr lang="ru-RU" b="1" dirty="0" smtClean="0"/>
              <a:t>Формы полиморфизма</a:t>
            </a:r>
            <a:r>
              <a:rPr lang="en-US" b="1" dirty="0" smtClean="0"/>
              <a:t>:</a:t>
            </a:r>
          </a:p>
          <a:p>
            <a:pPr marL="228600" indent="-228600">
              <a:buAutoNum type="arabicPeriod"/>
            </a:pPr>
            <a:r>
              <a:rPr lang="ru-RU" dirty="0" smtClean="0"/>
              <a:t>Полиморфизм подтипов.</a:t>
            </a:r>
          </a:p>
          <a:p>
            <a:pPr marL="228600" indent="-228600">
              <a:buAutoNum type="arabicPeriod"/>
            </a:pPr>
            <a:r>
              <a:rPr lang="ru-RU" dirty="0" smtClean="0"/>
              <a:t>Параметрический полиморфизм.</a:t>
            </a:r>
          </a:p>
          <a:p>
            <a:pPr marL="228600" indent="-228600">
              <a:buFont typeface="Arial"/>
              <a:buAutoNum type="arabicPeriod"/>
            </a:pPr>
            <a:r>
              <a:rPr lang="ru-RU" dirty="0" smtClean="0"/>
              <a:t>Полиморфизм </a:t>
            </a:r>
            <a:r>
              <a:rPr lang="en-US" dirty="0" smtClean="0"/>
              <a:t>ad hoc</a:t>
            </a:r>
            <a:r>
              <a:rPr lang="ru-RU" dirty="0" smtClean="0"/>
              <a:t> («специально для этого»)</a:t>
            </a:r>
          </a:p>
        </p:txBody>
      </p:sp>
      <p:sp>
        <p:nvSpPr>
          <p:cNvPr id="3" name="AutoShape 2" descr="Принципы ООП для начинающих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AutoShape 4" descr="Полиморфизм в Java на собеседовании - 1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0927" y="1009925"/>
            <a:ext cx="4619043" cy="2875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1595410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78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2800" dirty="0" smtClean="0"/>
              <a:t>Полиморфизм подтипов</a:t>
            </a:r>
            <a:endParaRPr sz="2800" dirty="0"/>
          </a:p>
        </p:txBody>
      </p:sp>
      <p:sp>
        <p:nvSpPr>
          <p:cNvPr id="3" name="AutoShape 2" descr="Принципы ООП для начинающих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AutoShape 4" descr="https://senior.ua/storage/article/content/9d1b2cdf-cf03-475a-927e-f3d89bdcf63d.jpe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Прямоугольник 5"/>
          <p:cNvSpPr/>
          <p:nvPr/>
        </p:nvSpPr>
        <p:spPr>
          <a:xfrm>
            <a:off x="512993" y="1116836"/>
            <a:ext cx="4186007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 smtClean="0"/>
              <a:t>Полиморфизм подтипов</a:t>
            </a:r>
            <a:r>
              <a:rPr lang="ru-RU" dirty="0" smtClean="0"/>
              <a:t> (</a:t>
            </a:r>
            <a:r>
              <a:rPr lang="ru-RU" dirty="0" err="1" smtClean="0"/>
              <a:t>subtype</a:t>
            </a:r>
            <a:r>
              <a:rPr lang="ru-RU" dirty="0" smtClean="0"/>
              <a:t> </a:t>
            </a:r>
            <a:r>
              <a:rPr lang="ru-RU" dirty="0" err="1" smtClean="0"/>
              <a:t>polymorphism</a:t>
            </a:r>
            <a:r>
              <a:rPr lang="ru-RU" dirty="0" smtClean="0"/>
              <a:t>) — это форма полиморфизма, которая возникает, когда один и тот же интерфейс или базовый класс может быть использован для работы с объектами разных типов (подтипов). Это классический вид полиморфизма, связанный с объектно-ориентированным программированием, где подтипы наследуют поведение от базового типа.</a:t>
            </a:r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7750" y="980217"/>
            <a:ext cx="3663951" cy="3177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23727751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78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2800" dirty="0" smtClean="0"/>
              <a:t>Параметрический полиморфизм</a:t>
            </a:r>
            <a:endParaRPr sz="2800" dirty="0"/>
          </a:p>
        </p:txBody>
      </p:sp>
      <p:sp>
        <p:nvSpPr>
          <p:cNvPr id="3" name="AutoShape 2" descr="Принципы ООП для начинающих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AutoShape 4" descr="https://senior.ua/storage/article/content/9d1b2cdf-cf03-475a-927e-f3d89bdcf63d.jpe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Прямоугольник 5"/>
          <p:cNvSpPr/>
          <p:nvPr/>
        </p:nvSpPr>
        <p:spPr>
          <a:xfrm>
            <a:off x="512993" y="1116836"/>
            <a:ext cx="4138787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 smtClean="0"/>
              <a:t>Параметрический полиморфизм</a:t>
            </a:r>
            <a:r>
              <a:rPr lang="ru-RU" dirty="0" smtClean="0"/>
              <a:t> — это форма полиморфизма, при которой функции, методы или классы могут работать с разными типами данных, но без привязки к конкретному типу на этапе написания кода. Вместо этого тип задаётся как параметр и определяется при использовании функции или создания экземпляра класса.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List</a:t>
            </a:r>
            <a:r>
              <a:rPr lang="en-US" dirty="0" smtClean="0"/>
              <a:t>&lt;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string</a:t>
            </a:r>
            <a:r>
              <a:rPr lang="en-US" dirty="0" smtClean="0"/>
              <a:t>&gt; 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</a:rPr>
              <a:t>strings</a:t>
            </a:r>
            <a:r>
              <a:rPr lang="en-US" dirty="0" smtClean="0"/>
              <a:t> =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new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List</a:t>
            </a:r>
            <a:r>
              <a:rPr lang="en-US" dirty="0" smtClean="0"/>
              <a:t>&lt;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string</a:t>
            </a:r>
            <a:r>
              <a:rPr lang="en-US" dirty="0" smtClean="0"/>
              <a:t>&gt;();</a:t>
            </a:r>
          </a:p>
          <a:p>
            <a:endParaRPr lang="ru-RU" dirty="0" smtClean="0"/>
          </a:p>
          <a:p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List</a:t>
            </a:r>
            <a:r>
              <a:rPr lang="en-US" dirty="0" smtClean="0"/>
              <a:t>&lt;</a:t>
            </a: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</a:rPr>
              <a:t>int</a:t>
            </a:r>
            <a:r>
              <a:rPr lang="en-US" dirty="0" smtClean="0"/>
              <a:t>&gt; </a:t>
            </a:r>
            <a:r>
              <a:rPr lang="en-US" dirty="0" err="1" smtClean="0">
                <a:solidFill>
                  <a:schemeClr val="accent1">
                    <a:lumMod val="50000"/>
                  </a:schemeClr>
                </a:solidFill>
              </a:rPr>
              <a:t>ints</a:t>
            </a:r>
            <a:r>
              <a:rPr lang="en-US" dirty="0" smtClean="0"/>
              <a:t> =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new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List</a:t>
            </a:r>
            <a:r>
              <a:rPr lang="en-US" dirty="0" smtClean="0"/>
              <a:t>&lt;</a:t>
            </a: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</a:rPr>
              <a:t>int</a:t>
            </a:r>
            <a:r>
              <a:rPr lang="en-US" dirty="0" smtClean="0"/>
              <a:t>&gt;();</a:t>
            </a:r>
            <a:endParaRPr lang="ru-RU" dirty="0"/>
          </a:p>
        </p:txBody>
      </p:sp>
      <p:sp>
        <p:nvSpPr>
          <p:cNvPr id="2050" name="AutoShape 2" descr="Generic Cup – ProgrammerHumor.i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052" name="AutoShape 4" descr="Generic Cup – ProgrammerHumor.i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247061" y="1103267"/>
            <a:ext cx="3189214" cy="34224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223727751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78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2800" dirty="0" smtClean="0"/>
              <a:t>Ad hoc </a:t>
            </a:r>
            <a:r>
              <a:rPr lang="ru-RU" sz="2800" dirty="0" smtClean="0"/>
              <a:t>полиморфизм</a:t>
            </a:r>
            <a:endParaRPr sz="2800" dirty="0"/>
          </a:p>
        </p:txBody>
      </p:sp>
      <p:sp>
        <p:nvSpPr>
          <p:cNvPr id="3" name="AutoShape 2" descr="Принципы ООП для начинающих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AutoShape 4" descr="https://senior.ua/storage/article/content/9d1b2cdf-cf03-475a-927e-f3d89bdcf63d.jpe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Прямоугольник 5"/>
          <p:cNvSpPr/>
          <p:nvPr/>
        </p:nvSpPr>
        <p:spPr>
          <a:xfrm>
            <a:off x="512993" y="1116836"/>
            <a:ext cx="4040596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 err="1" smtClean="0"/>
              <a:t>Ad</a:t>
            </a:r>
            <a:r>
              <a:rPr lang="ru-RU" b="1" dirty="0" smtClean="0"/>
              <a:t> </a:t>
            </a:r>
            <a:r>
              <a:rPr lang="ru-RU" b="1" dirty="0" err="1" smtClean="0"/>
              <a:t>hoc</a:t>
            </a:r>
            <a:r>
              <a:rPr lang="ru-RU" b="1" dirty="0" smtClean="0"/>
              <a:t> полиморфизм</a:t>
            </a:r>
            <a:r>
              <a:rPr lang="ru-RU" dirty="0" smtClean="0"/>
              <a:t> (или </a:t>
            </a:r>
            <a:r>
              <a:rPr lang="ru-RU" b="1" dirty="0" smtClean="0"/>
              <a:t>специализированный полиморфизм</a:t>
            </a:r>
            <a:r>
              <a:rPr lang="ru-RU" dirty="0" smtClean="0"/>
              <a:t>) — это форма полиморфизма, при которой функции, методы или операторы могут иметь разные реализации в зависимости от типов аргументов, переданных им.</a:t>
            </a:r>
            <a:endParaRPr lang="ru-RU" dirty="0"/>
          </a:p>
        </p:txBody>
      </p:sp>
      <p:pic>
        <p:nvPicPr>
          <p:cNvPr id="4098" name="Picture 2" descr="Polymorphism — Jason Coelho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15499" y="2616271"/>
            <a:ext cx="4871409" cy="1795424"/>
          </a:xfrm>
          <a:prstGeom prst="rect">
            <a:avLst/>
          </a:prstGeom>
          <a:noFill/>
        </p:spPr>
      </p:pic>
      <p:sp>
        <p:nvSpPr>
          <p:cNvPr id="7" name="Прямоугольник 6"/>
          <p:cNvSpPr/>
          <p:nvPr/>
        </p:nvSpPr>
        <p:spPr>
          <a:xfrm>
            <a:off x="5167280" y="779388"/>
            <a:ext cx="3752721" cy="27261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class</a:t>
            </a:r>
            <a:r>
              <a:rPr lang="en-US" dirty="0" smtClean="0"/>
              <a:t> </a:t>
            </a:r>
            <a:r>
              <a:rPr lang="en-US" dirty="0" err="1" smtClean="0">
                <a:solidFill>
                  <a:schemeClr val="accent5">
                    <a:lumMod val="75000"/>
                  </a:schemeClr>
                </a:solidFill>
              </a:rPr>
              <a:t>AdHoc</a:t>
            </a:r>
            <a:endParaRPr lang="en-US" dirty="0" smtClean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ru-RU" dirty="0" smtClean="0"/>
              <a:t>{</a:t>
            </a:r>
          </a:p>
          <a:p>
            <a:r>
              <a:rPr lang="en-US" dirty="0" smtClean="0"/>
              <a:t>   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public decimal </a:t>
            </a:r>
            <a:r>
              <a:rPr lang="en-US" dirty="0" smtClean="0"/>
              <a:t>Add(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decimal</a:t>
            </a:r>
            <a:r>
              <a:rPr lang="en-US" dirty="0" smtClean="0"/>
              <a:t> a,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decimal</a:t>
            </a:r>
            <a:r>
              <a:rPr lang="en-US" dirty="0" smtClean="0"/>
              <a:t> b)</a:t>
            </a:r>
          </a:p>
          <a:p>
            <a:r>
              <a:rPr lang="ru-RU" dirty="0" smtClean="0"/>
              <a:t>    {</a:t>
            </a:r>
          </a:p>
          <a:p>
            <a:r>
              <a:rPr lang="en-US" dirty="0" smtClean="0"/>
              <a:t>        </a:t>
            </a:r>
            <a:r>
              <a:rPr lang="en-US" dirty="0" smtClean="0">
                <a:solidFill>
                  <a:srgbClr val="7030A0"/>
                </a:solidFill>
              </a:rPr>
              <a:t>return</a:t>
            </a:r>
            <a:r>
              <a:rPr lang="en-US" dirty="0" smtClean="0"/>
              <a:t> a + b;</a:t>
            </a:r>
          </a:p>
          <a:p>
            <a:r>
              <a:rPr lang="ru-RU" dirty="0" smtClean="0"/>
              <a:t>    }</a:t>
            </a:r>
          </a:p>
          <a:p>
            <a:endParaRPr lang="ru-RU" dirty="0" smtClean="0"/>
          </a:p>
          <a:p>
            <a:r>
              <a:rPr lang="en-US" dirty="0" smtClean="0"/>
              <a:t>   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public string </a:t>
            </a:r>
            <a:r>
              <a:rPr lang="en-US" dirty="0" smtClean="0"/>
              <a:t>Add(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string</a:t>
            </a:r>
            <a:r>
              <a:rPr lang="en-US" dirty="0" smtClean="0"/>
              <a:t> a,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string</a:t>
            </a:r>
            <a:r>
              <a:rPr lang="en-US" dirty="0" smtClean="0"/>
              <a:t> b)</a:t>
            </a:r>
          </a:p>
          <a:p>
            <a:r>
              <a:rPr lang="ru-RU" dirty="0" smtClean="0"/>
              <a:t>    {</a:t>
            </a:r>
          </a:p>
          <a:p>
            <a:r>
              <a:rPr lang="en-US" dirty="0" smtClean="0"/>
              <a:t>        </a:t>
            </a:r>
            <a:r>
              <a:rPr lang="en-US" dirty="0" smtClean="0">
                <a:solidFill>
                  <a:srgbClr val="7030A0"/>
                </a:solidFill>
              </a:rPr>
              <a:t>return</a:t>
            </a:r>
            <a:r>
              <a:rPr lang="en-US" dirty="0" smtClean="0"/>
              <a:t> a + b;</a:t>
            </a:r>
          </a:p>
          <a:p>
            <a:r>
              <a:rPr lang="ru-RU" dirty="0" smtClean="0"/>
              <a:t>    }</a:t>
            </a:r>
          </a:p>
          <a:p>
            <a:r>
              <a:rPr lang="ru-RU" dirty="0" smtClean="0"/>
              <a:t>}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xmlns="" val="223727751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78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2800" dirty="0" smtClean="0"/>
              <a:t>Полиморфизм в действии</a:t>
            </a:r>
            <a:endParaRPr sz="2800" dirty="0"/>
          </a:p>
        </p:txBody>
      </p:sp>
      <p:sp>
        <p:nvSpPr>
          <p:cNvPr id="3" name="AutoShape 2" descr="Принципы ООП для начинающих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AutoShape 4" descr="https://senior.ua/storage/article/content/9d1b2cdf-cf03-475a-927e-f3d89bdcf63d.jpe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Прямоугольник 5"/>
          <p:cNvSpPr/>
          <p:nvPr/>
        </p:nvSpPr>
        <p:spPr>
          <a:xfrm>
            <a:off x="512993" y="1116836"/>
            <a:ext cx="350668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665401" y="1227383"/>
            <a:ext cx="4056527" cy="270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Прямоугольник 6"/>
          <p:cNvSpPr/>
          <p:nvPr/>
        </p:nvSpPr>
        <p:spPr>
          <a:xfrm>
            <a:off x="506295" y="1293503"/>
            <a:ext cx="4041157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/>
              <a:t>Благодаря использованию полиморфизма, мы можем обращаться ко всем объектам, используя один и тот же интерфейс.</a:t>
            </a:r>
          </a:p>
          <a:p>
            <a:endParaRPr lang="ru-RU" dirty="0" smtClean="0"/>
          </a:p>
          <a:p>
            <a:r>
              <a:rPr lang="ru-RU" dirty="0" smtClean="0"/>
              <a:t>Пример:</a:t>
            </a:r>
          </a:p>
          <a:p>
            <a:r>
              <a:rPr lang="ru-RU" dirty="0" smtClean="0"/>
              <a:t>Допустим у меня есть массив фигур, которые нужно нарисовать, используя декартовы координаты:</a:t>
            </a:r>
          </a:p>
          <a:p>
            <a:endParaRPr lang="ru-RU" dirty="0" smtClean="0"/>
          </a:p>
          <a:p>
            <a:r>
              <a:rPr lang="en-US" dirty="0" err="1" smtClean="0">
                <a:solidFill>
                  <a:srgbClr val="7030A0"/>
                </a:solidFill>
              </a:rPr>
              <a:t>foreach</a:t>
            </a:r>
            <a:r>
              <a:rPr lang="en-US" dirty="0" smtClean="0"/>
              <a:t> (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Shape</a:t>
            </a:r>
            <a:r>
              <a:rPr lang="en-US" dirty="0" smtClean="0"/>
              <a:t> </a:t>
            </a:r>
            <a:r>
              <a:rPr lang="en-US" dirty="0" err="1" smtClean="0">
                <a:solidFill>
                  <a:schemeClr val="accent1">
                    <a:lumMod val="50000"/>
                  </a:schemeClr>
                </a:solidFill>
              </a:rPr>
              <a:t>shape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7030A0"/>
                </a:solidFill>
              </a:rPr>
              <a:t>in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</a:rPr>
              <a:t>shapes</a:t>
            </a:r>
            <a:r>
              <a:rPr lang="en-US" dirty="0" smtClean="0"/>
              <a:t>)</a:t>
            </a:r>
          </a:p>
          <a:p>
            <a:r>
              <a:rPr lang="en-US" dirty="0" smtClean="0"/>
              <a:t>    </a:t>
            </a:r>
            <a:r>
              <a:rPr lang="en-US" dirty="0" err="1" smtClean="0">
                <a:solidFill>
                  <a:schemeClr val="accent1">
                    <a:lumMod val="50000"/>
                  </a:schemeClr>
                </a:solidFill>
              </a:rPr>
              <a:t>shape</a:t>
            </a:r>
            <a:r>
              <a:rPr lang="en-US" dirty="0" err="1" smtClean="0"/>
              <a:t>.</a:t>
            </a:r>
            <a:r>
              <a:rPr lang="en-US" dirty="0" err="1" smtClean="0">
                <a:solidFill>
                  <a:schemeClr val="accent4">
                    <a:lumMod val="50000"/>
                  </a:schemeClr>
                </a:solidFill>
              </a:rPr>
              <a:t>Draw</a:t>
            </a:r>
            <a:r>
              <a:rPr lang="en-US" dirty="0" smtClean="0"/>
              <a:t>(0, 0);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xmlns="" val="223727751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Пример из практики </a:t>
            </a:r>
            <a:r>
              <a:rPr lang="ru-RU" dirty="0" smtClean="0">
                <a:sym typeface="Wingdings" pitchFamily="2" charset="2"/>
              </a:rPr>
              <a:t></a:t>
            </a:r>
            <a:endParaRPr lang="ru-RU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0701" y="1177786"/>
            <a:ext cx="2559049" cy="1083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indent="-342900">
              <a:lnSpc>
                <a:spcPct val="115000"/>
              </a:lnSpc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Требовалась определенная сортировка массивов данных в зависимости от 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того</a:t>
            </a:r>
            <a:r>
              <a:rPr lang="en-US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их содержимого.</a:t>
            </a:r>
            <a:endParaRPr lang="ru-RU" dirty="0" smtClean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108074" y="1238250"/>
            <a:ext cx="5632701" cy="2241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38781624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78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2800" dirty="0" smtClean="0"/>
              <a:t>Вопросы, на которые отвечает полиморфизм</a:t>
            </a:r>
            <a:endParaRPr sz="2800" dirty="0"/>
          </a:p>
        </p:txBody>
      </p:sp>
      <p:sp>
        <p:nvSpPr>
          <p:cNvPr id="3" name="AutoShape 2" descr="Принципы ООП для начинающих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AutoShape 4" descr="https://senior.ua/storage/article/content/9d1b2cdf-cf03-475a-927e-f3d89bdcf63d.jpe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Прямоугольник 5"/>
          <p:cNvSpPr/>
          <p:nvPr/>
        </p:nvSpPr>
        <p:spPr>
          <a:xfrm>
            <a:off x="512993" y="1116836"/>
            <a:ext cx="350668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472542" y="1305777"/>
            <a:ext cx="784911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/>
              <a:t>Итого:</a:t>
            </a:r>
          </a:p>
          <a:p>
            <a:pPr marL="342900" indent="-342900">
              <a:buAutoNum type="arabicPeriod"/>
            </a:pPr>
            <a:r>
              <a:rPr lang="ru-RU" dirty="0" smtClean="0"/>
              <a:t>Я обращаюсь к объекту, не зная его внутренней реализации. </a:t>
            </a:r>
          </a:p>
          <a:p>
            <a:pPr marL="342900" indent="-342900">
              <a:buAutoNum type="arabicPeriod"/>
            </a:pPr>
            <a:r>
              <a:rPr lang="ru-RU" dirty="0" smtClean="0"/>
              <a:t>Код универсальный и сделает, что нужно (при правильной реализации интерфейса).</a:t>
            </a:r>
          </a:p>
        </p:txBody>
      </p:sp>
    </p:spTree>
    <p:extLst>
      <p:ext uri="{BB962C8B-B14F-4D97-AF65-F5344CB8AC3E}">
        <p14:creationId xmlns:p14="http://schemas.microsoft.com/office/powerpoint/2010/main" xmlns="" val="223727751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78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2800" dirty="0" smtClean="0"/>
              <a:t>Задачи по тематике полиморфизма</a:t>
            </a:r>
            <a:endParaRPr sz="2800" dirty="0"/>
          </a:p>
        </p:txBody>
      </p:sp>
      <p:sp>
        <p:nvSpPr>
          <p:cNvPr id="3" name="AutoShape 2" descr="Принципы ООП для начинающих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AutoShape 4" descr="https://senior.ua/storage/article/content/9d1b2cdf-cf03-475a-927e-f3d89bdcf63d.jpe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Прямоугольник 5"/>
          <p:cNvSpPr/>
          <p:nvPr/>
        </p:nvSpPr>
        <p:spPr>
          <a:xfrm>
            <a:off x="512993" y="1116836"/>
            <a:ext cx="350668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472542" y="1305777"/>
            <a:ext cx="7849112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/>
              <a:t>1. Описать класс </a:t>
            </a:r>
            <a:r>
              <a:rPr lang="ru-RU" dirty="0" err="1" smtClean="0"/>
              <a:t>Hitman</a:t>
            </a:r>
            <a:endParaRPr lang="ru-RU" dirty="0" smtClean="0"/>
          </a:p>
          <a:p>
            <a:r>
              <a:rPr lang="ru-RU" dirty="0" smtClean="0"/>
              <a:t>1.1 Добавить в класс </a:t>
            </a:r>
            <a:r>
              <a:rPr lang="ru-RU" dirty="0" err="1" smtClean="0"/>
              <a:t>Hitman</a:t>
            </a:r>
            <a:r>
              <a:rPr lang="ru-RU" dirty="0" smtClean="0"/>
              <a:t> поле </a:t>
            </a:r>
            <a:r>
              <a:rPr lang="ru-RU" dirty="0" err="1" smtClean="0"/>
              <a:t>c</a:t>
            </a:r>
            <a:r>
              <a:rPr lang="ru-RU" dirty="0" smtClean="0"/>
              <a:t> </a:t>
            </a:r>
            <a:r>
              <a:rPr lang="ru-RU" dirty="0" err="1" smtClean="0"/>
              <a:t>currentTool</a:t>
            </a:r>
            <a:r>
              <a:rPr lang="ru-RU" dirty="0" smtClean="0"/>
              <a:t> типа </a:t>
            </a:r>
            <a:r>
              <a:rPr lang="ru-RU" dirty="0" err="1" smtClean="0"/>
              <a:t>ITool</a:t>
            </a:r>
            <a:r>
              <a:rPr lang="ru-RU" dirty="0" smtClean="0"/>
              <a:t> (интерфейс)</a:t>
            </a:r>
          </a:p>
          <a:p>
            <a:r>
              <a:rPr lang="ru-RU" dirty="0" smtClean="0"/>
              <a:t>1.2 Добавить в класс </a:t>
            </a:r>
            <a:r>
              <a:rPr lang="ru-RU" dirty="0" err="1" smtClean="0"/>
              <a:t>Hitman</a:t>
            </a:r>
            <a:r>
              <a:rPr lang="ru-RU" dirty="0" smtClean="0"/>
              <a:t> поле и свойство </a:t>
            </a:r>
            <a:r>
              <a:rPr lang="ru-RU" dirty="0" err="1" smtClean="0"/>
              <a:t>currentClothSet</a:t>
            </a:r>
            <a:r>
              <a:rPr lang="ru-RU" dirty="0" smtClean="0"/>
              <a:t> типа </a:t>
            </a:r>
          </a:p>
          <a:p>
            <a:r>
              <a:rPr lang="ru-RU" dirty="0" err="1" smtClean="0"/>
              <a:t>ICloth</a:t>
            </a:r>
            <a:r>
              <a:rPr lang="en-US" dirty="0" smtClean="0"/>
              <a:t>S</a:t>
            </a:r>
            <a:r>
              <a:rPr lang="ru-RU" dirty="0" err="1" smtClean="0"/>
              <a:t>et</a:t>
            </a:r>
            <a:r>
              <a:rPr lang="ru-RU" dirty="0" smtClean="0"/>
              <a:t> (интерфейс)</a:t>
            </a:r>
          </a:p>
          <a:p>
            <a:r>
              <a:rPr lang="ru-RU" dirty="0" smtClean="0"/>
              <a:t>1.3 Добавить метод </a:t>
            </a:r>
            <a:r>
              <a:rPr lang="ru-RU" dirty="0" err="1" smtClean="0"/>
              <a:t>SetNextTools</a:t>
            </a:r>
            <a:r>
              <a:rPr lang="ru-RU" dirty="0" smtClean="0"/>
              <a:t>()</a:t>
            </a:r>
          </a:p>
          <a:p>
            <a:r>
              <a:rPr lang="ru-RU" dirty="0" smtClean="0"/>
              <a:t>1.4 Добавить метод </a:t>
            </a:r>
            <a:r>
              <a:rPr lang="ru-RU" dirty="0" err="1" smtClean="0"/>
              <a:t>ChangeClothes</a:t>
            </a:r>
            <a:r>
              <a:rPr lang="ru-RU" dirty="0" smtClean="0"/>
              <a:t>(</a:t>
            </a:r>
            <a:r>
              <a:rPr lang="ru-RU" dirty="0" err="1" smtClean="0"/>
              <a:t>IClothset</a:t>
            </a:r>
            <a:r>
              <a:rPr lang="ru-RU" dirty="0" smtClean="0"/>
              <a:t> </a:t>
            </a:r>
            <a:r>
              <a:rPr lang="ru-RU" dirty="0" err="1" smtClean="0"/>
              <a:t>clothSet</a:t>
            </a:r>
            <a:r>
              <a:rPr lang="ru-RU" dirty="0" smtClean="0"/>
              <a:t>)</a:t>
            </a:r>
          </a:p>
          <a:p>
            <a:r>
              <a:rPr lang="ru-RU" dirty="0" smtClean="0"/>
              <a:t>1.5 Добавить в класс </a:t>
            </a:r>
            <a:r>
              <a:rPr lang="ru-RU" dirty="0" err="1" smtClean="0"/>
              <a:t>Hitman</a:t>
            </a:r>
            <a:r>
              <a:rPr lang="ru-RU" dirty="0" smtClean="0"/>
              <a:t> поле </a:t>
            </a:r>
            <a:r>
              <a:rPr lang="ru-RU" dirty="0" err="1" smtClean="0"/>
              <a:t>allTools</a:t>
            </a:r>
            <a:r>
              <a:rPr lang="ru-RU" dirty="0" smtClean="0"/>
              <a:t> типа </a:t>
            </a:r>
            <a:r>
              <a:rPr lang="ru-RU" dirty="0" err="1" smtClean="0"/>
              <a:t>List</a:t>
            </a:r>
            <a:r>
              <a:rPr lang="ru-RU" dirty="0" smtClean="0"/>
              <a:t>&lt;</a:t>
            </a:r>
            <a:r>
              <a:rPr lang="ru-RU" dirty="0" err="1" smtClean="0"/>
              <a:t>ITool</a:t>
            </a:r>
            <a:r>
              <a:rPr lang="ru-RU" dirty="0" smtClean="0"/>
              <a:t>&gt;. + инициализировать</a:t>
            </a:r>
          </a:p>
          <a:p>
            <a:r>
              <a:rPr lang="ru-RU" dirty="0" smtClean="0"/>
              <a:t>1.6 Добавить в класс </a:t>
            </a:r>
            <a:r>
              <a:rPr lang="ru-RU" dirty="0" err="1" smtClean="0"/>
              <a:t>Hitman</a:t>
            </a:r>
            <a:r>
              <a:rPr lang="ru-RU" dirty="0" smtClean="0"/>
              <a:t> метод </a:t>
            </a:r>
            <a:r>
              <a:rPr lang="ru-RU" dirty="0" err="1" smtClean="0"/>
              <a:t>ShootViaCurrentTool</a:t>
            </a:r>
            <a:r>
              <a:rPr lang="ru-RU" dirty="0" smtClean="0"/>
              <a:t>()</a:t>
            </a:r>
          </a:p>
          <a:p>
            <a:r>
              <a:rPr lang="ru-RU" dirty="0" smtClean="0"/>
              <a:t>2. Описать интерфейсы</a:t>
            </a:r>
          </a:p>
          <a:p>
            <a:r>
              <a:rPr lang="ru-RU" dirty="0" smtClean="0"/>
              <a:t>2.1 Описать интерфейс </a:t>
            </a:r>
            <a:r>
              <a:rPr lang="ru-RU" dirty="0" err="1" smtClean="0"/>
              <a:t>ITool</a:t>
            </a:r>
            <a:endParaRPr lang="ru-RU" dirty="0" smtClean="0"/>
          </a:p>
          <a:p>
            <a:r>
              <a:rPr lang="ru-RU" dirty="0" smtClean="0"/>
              <a:t>2.1.1 Добавить метод </a:t>
            </a:r>
            <a:r>
              <a:rPr lang="ru-RU" dirty="0" err="1" smtClean="0"/>
              <a:t>Shoot</a:t>
            </a:r>
            <a:r>
              <a:rPr lang="ru-RU" dirty="0" smtClean="0"/>
              <a:t>() без реализации</a:t>
            </a:r>
          </a:p>
          <a:p>
            <a:r>
              <a:rPr lang="ru-RU" dirty="0" smtClean="0"/>
              <a:t>2.1.2 Создать &gt;=2 любых реализаций </a:t>
            </a:r>
            <a:r>
              <a:rPr lang="ru-RU" dirty="0" err="1" smtClean="0"/>
              <a:t>интерйейса</a:t>
            </a:r>
            <a:r>
              <a:rPr lang="ru-RU" dirty="0" smtClean="0"/>
              <a:t>.</a:t>
            </a:r>
          </a:p>
          <a:p>
            <a:r>
              <a:rPr lang="ru-RU" dirty="0" smtClean="0"/>
              <a:t>2.2 Описать интерфейс </a:t>
            </a:r>
            <a:r>
              <a:rPr lang="ru-RU" dirty="0" err="1" smtClean="0"/>
              <a:t>IClothset</a:t>
            </a:r>
            <a:endParaRPr lang="ru-RU" dirty="0" smtClean="0"/>
          </a:p>
          <a:p>
            <a:r>
              <a:rPr lang="ru-RU" dirty="0" smtClean="0"/>
              <a:t>2.2.1 При желании можно добавить пару методов</a:t>
            </a:r>
          </a:p>
          <a:p>
            <a:r>
              <a:rPr lang="ru-RU" dirty="0" smtClean="0"/>
              <a:t>2.2.2 Создать &gt;=2 любых реализаций </a:t>
            </a:r>
            <a:r>
              <a:rPr lang="ru-RU" dirty="0" err="1" smtClean="0"/>
              <a:t>интерйейса</a:t>
            </a:r>
            <a:r>
              <a:rPr lang="ru-RU" dirty="0" smtClean="0"/>
              <a:t>.</a:t>
            </a:r>
          </a:p>
        </p:txBody>
      </p:sp>
      <p:pic>
        <p:nvPicPr>
          <p:cNvPr id="1026" name="Picture 2" descr="Поддержка Feral | Hitman: Absolut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flipH="1">
            <a:off x="7267574" y="1025351"/>
            <a:ext cx="1350727" cy="3494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23727751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78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2800" dirty="0" smtClean="0"/>
              <a:t>Задачи по тематике полиморфизма</a:t>
            </a:r>
            <a:endParaRPr sz="2800" dirty="0"/>
          </a:p>
        </p:txBody>
      </p:sp>
      <p:sp>
        <p:nvSpPr>
          <p:cNvPr id="3" name="AutoShape 2" descr="Принципы ООП для начинающих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AutoShape 4" descr="https://senior.ua/storage/article/content/9d1b2cdf-cf03-475a-927e-f3d89bdcf63d.jpe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Прямоугольник 5"/>
          <p:cNvSpPr/>
          <p:nvPr/>
        </p:nvSpPr>
        <p:spPr>
          <a:xfrm>
            <a:off x="512993" y="1116836"/>
            <a:ext cx="350668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480162" y="1138137"/>
            <a:ext cx="8244738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/>
              <a:t>3. Клиентский код:</a:t>
            </a:r>
          </a:p>
          <a:p>
            <a:r>
              <a:rPr lang="ru-RU" dirty="0" smtClean="0"/>
              <a:t>3.1 Создать экземпляр класса </a:t>
            </a:r>
            <a:r>
              <a:rPr lang="ru-RU" dirty="0" err="1" smtClean="0"/>
              <a:t>Hitman</a:t>
            </a:r>
            <a:endParaRPr lang="ru-RU" dirty="0" smtClean="0"/>
          </a:p>
          <a:p>
            <a:r>
              <a:rPr lang="ru-RU" dirty="0" smtClean="0"/>
              <a:t>3.2 Сменить оружие на любое другое. Если </a:t>
            </a:r>
            <a:r>
              <a:rPr lang="ru-RU" dirty="0" err="1" smtClean="0"/>
              <a:t>currentTool</a:t>
            </a:r>
            <a:r>
              <a:rPr lang="ru-RU" dirty="0" smtClean="0"/>
              <a:t> пустое, то задать ему начальное значение</a:t>
            </a:r>
          </a:p>
          <a:p>
            <a:r>
              <a:rPr lang="ru-RU" dirty="0" smtClean="0"/>
              <a:t>3.3 Создать экземпляр одежды</a:t>
            </a:r>
          </a:p>
          <a:p>
            <a:r>
              <a:rPr lang="ru-RU" dirty="0" smtClean="0"/>
              <a:t>3.4 Сменить комплект одежды на созданный в п.3.3</a:t>
            </a:r>
          </a:p>
          <a:p>
            <a:r>
              <a:rPr lang="ru-RU" dirty="0" smtClean="0"/>
              <a:t>3.5 Выстрелить текущим оружием</a:t>
            </a:r>
            <a:endParaRPr lang="ru-RU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34440" y="2836311"/>
            <a:ext cx="6833870" cy="18337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223727751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Ключевое слово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new </a:t>
            </a:r>
            <a:endParaRPr lang="ru-RU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66321" y="1139687"/>
            <a:ext cx="4628532" cy="286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15000"/>
              </a:lnSpc>
              <a:spcBef>
                <a:spcPts val="1400"/>
              </a:spcBef>
            </a:pPr>
            <a:endParaRPr lang="ru-RU" sz="1200" dirty="0"/>
          </a:p>
        </p:txBody>
      </p:sp>
      <p:sp>
        <p:nvSpPr>
          <p:cNvPr id="7" name="TextBox 6"/>
          <p:cNvSpPr txBox="1"/>
          <p:nvPr/>
        </p:nvSpPr>
        <p:spPr>
          <a:xfrm>
            <a:off x="5194853" y="1155699"/>
            <a:ext cx="338998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class</a:t>
            </a:r>
            <a:r>
              <a:rPr lang="en-US" sz="1200" dirty="0" smtClean="0"/>
              <a:t> </a:t>
            </a:r>
            <a:r>
              <a:rPr lang="en-US" sz="1200" dirty="0" smtClean="0">
                <a:solidFill>
                  <a:schemeClr val="accent5">
                    <a:lumMod val="75000"/>
                  </a:schemeClr>
                </a:solidFill>
              </a:rPr>
              <a:t>Base </a:t>
            </a:r>
            <a:r>
              <a:rPr lang="en-US" sz="1200" dirty="0">
                <a:solidFill>
                  <a:schemeClr val="accent5">
                    <a:lumMod val="75000"/>
                  </a:schemeClr>
                </a:solidFill>
              </a:rPr>
              <a:t>: </a:t>
            </a:r>
            <a:r>
              <a:rPr lang="en-US" sz="1200" dirty="0" err="1" smtClean="0">
                <a:solidFill>
                  <a:schemeClr val="accent5">
                    <a:lumMod val="75000"/>
                  </a:schemeClr>
                </a:solidFill>
              </a:rPr>
              <a:t>IDisposable</a:t>
            </a:r>
            <a:endParaRPr lang="en-US" sz="1200" dirty="0" smtClean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ru-RU" sz="1200" dirty="0" smtClean="0"/>
              <a:t>{</a:t>
            </a:r>
          </a:p>
          <a:p>
            <a:r>
              <a:rPr lang="en-US" sz="1200" dirty="0" smtClean="0"/>
              <a:t>    </a:t>
            </a:r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public void</a:t>
            </a:r>
            <a:r>
              <a:rPr lang="en-US" sz="1200" dirty="0" smtClean="0"/>
              <a:t> </a:t>
            </a:r>
            <a:r>
              <a:rPr lang="en-US" sz="1200" dirty="0" smtClean="0">
                <a:solidFill>
                  <a:schemeClr val="accent4">
                    <a:lumMod val="50000"/>
                  </a:schemeClr>
                </a:solidFill>
              </a:rPr>
              <a:t>Dispose</a:t>
            </a:r>
            <a:r>
              <a:rPr lang="en-US" sz="1200" dirty="0" smtClean="0"/>
              <a:t>()</a:t>
            </a:r>
          </a:p>
          <a:p>
            <a:r>
              <a:rPr lang="en-US" sz="1200" dirty="0" smtClean="0"/>
              <a:t>    {</a:t>
            </a:r>
          </a:p>
          <a:p>
            <a:r>
              <a:rPr lang="en-US" sz="1200" dirty="0" smtClean="0"/>
              <a:t>         </a:t>
            </a:r>
            <a:r>
              <a:rPr lang="en-US" sz="1200" dirty="0" err="1" smtClean="0">
                <a:solidFill>
                  <a:schemeClr val="accent5">
                    <a:lumMod val="75000"/>
                  </a:schemeClr>
                </a:solidFill>
              </a:rPr>
              <a:t>Console</a:t>
            </a:r>
            <a:r>
              <a:rPr lang="en-US" sz="1200" dirty="0" err="1" smtClean="0"/>
              <a:t>.</a:t>
            </a:r>
            <a:r>
              <a:rPr lang="en-US" sz="1200" dirty="0" err="1" smtClean="0">
                <a:solidFill>
                  <a:schemeClr val="accent4">
                    <a:lumMod val="50000"/>
                  </a:schemeClr>
                </a:solidFill>
              </a:rPr>
              <a:t>WriteLine</a:t>
            </a:r>
            <a:r>
              <a:rPr lang="en-US" sz="1200" dirty="0" smtClean="0"/>
              <a:t>(</a:t>
            </a:r>
            <a:r>
              <a:rPr lang="en-US" sz="1200" dirty="0" smtClean="0">
                <a:solidFill>
                  <a:srgbClr val="C00000"/>
                </a:solidFill>
              </a:rPr>
              <a:t>"</a:t>
            </a:r>
            <a:r>
              <a:rPr lang="en-US" sz="1200" dirty="0">
                <a:solidFill>
                  <a:srgbClr val="C00000"/>
                </a:solidFill>
              </a:rPr>
              <a:t>Base's </a:t>
            </a:r>
            <a:r>
              <a:rPr lang="en-US" sz="1200" dirty="0" smtClean="0">
                <a:solidFill>
                  <a:srgbClr val="C00000"/>
                </a:solidFill>
              </a:rPr>
              <a:t>Dispose"</a:t>
            </a:r>
            <a:r>
              <a:rPr lang="en-US" sz="1200" dirty="0" smtClean="0"/>
              <a:t>);</a:t>
            </a:r>
          </a:p>
          <a:p>
            <a:r>
              <a:rPr lang="en-US" sz="1200" dirty="0" smtClean="0"/>
              <a:t>    }</a:t>
            </a:r>
          </a:p>
          <a:p>
            <a:r>
              <a:rPr lang="ru-RU" sz="1200" dirty="0" smtClean="0"/>
              <a:t>}</a:t>
            </a:r>
            <a:endParaRPr lang="en-US" sz="1200" dirty="0" smtClean="0"/>
          </a:p>
          <a:p>
            <a:endParaRPr lang="en-US" sz="1200" dirty="0" smtClean="0"/>
          </a:p>
          <a:p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class</a:t>
            </a:r>
            <a:r>
              <a:rPr lang="en-US" sz="1200" dirty="0" smtClean="0"/>
              <a:t> </a:t>
            </a:r>
            <a:r>
              <a:rPr lang="en-US" sz="1200" dirty="0" smtClean="0">
                <a:solidFill>
                  <a:schemeClr val="accent5">
                    <a:lumMod val="75000"/>
                  </a:schemeClr>
                </a:solidFill>
              </a:rPr>
              <a:t>Derived</a:t>
            </a:r>
            <a:r>
              <a:rPr lang="en-US" sz="1200" dirty="0" smtClean="0"/>
              <a:t> : </a:t>
            </a:r>
            <a:r>
              <a:rPr lang="en-US" sz="1200" dirty="0" smtClean="0">
                <a:solidFill>
                  <a:schemeClr val="accent5">
                    <a:lumMod val="75000"/>
                  </a:schemeClr>
                </a:solidFill>
              </a:rPr>
              <a:t>Base</a:t>
            </a:r>
            <a:r>
              <a:rPr lang="en-US" sz="1200" dirty="0" smtClean="0">
                <a:solidFill>
                  <a:schemeClr val="tx1"/>
                </a:solidFill>
              </a:rPr>
              <a:t>,</a:t>
            </a:r>
            <a:r>
              <a:rPr lang="en-US" sz="1200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accent5">
                    <a:lumMod val="75000"/>
                  </a:schemeClr>
                </a:solidFill>
              </a:rPr>
              <a:t>IDisposable</a:t>
            </a:r>
            <a:endParaRPr lang="en-US" sz="1200" dirty="0" smtClean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ru-RU" sz="1200" dirty="0" smtClean="0"/>
              <a:t>{</a:t>
            </a:r>
            <a:endParaRPr lang="en-US" sz="1200" dirty="0" smtClean="0"/>
          </a:p>
          <a:p>
            <a:r>
              <a:rPr lang="en-US" sz="1200" dirty="0"/>
              <a:t> </a:t>
            </a:r>
            <a:r>
              <a:rPr lang="en-US" sz="1200" dirty="0" smtClean="0"/>
              <a:t>   </a:t>
            </a:r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new public </a:t>
            </a:r>
            <a:r>
              <a:rPr lang="en-US" sz="1200" dirty="0">
                <a:solidFill>
                  <a:schemeClr val="accent1">
                    <a:lumMod val="75000"/>
                  </a:schemeClr>
                </a:solidFill>
              </a:rPr>
              <a:t>void</a:t>
            </a:r>
            <a:r>
              <a:rPr lang="en-US" sz="1200" dirty="0"/>
              <a:t> </a:t>
            </a:r>
            <a:r>
              <a:rPr lang="en-US" sz="1200" dirty="0">
                <a:solidFill>
                  <a:schemeClr val="accent4">
                    <a:lumMod val="50000"/>
                  </a:schemeClr>
                </a:solidFill>
              </a:rPr>
              <a:t>Dispose</a:t>
            </a:r>
            <a:r>
              <a:rPr lang="en-US" sz="1200" dirty="0"/>
              <a:t>()</a:t>
            </a:r>
          </a:p>
          <a:p>
            <a:r>
              <a:rPr lang="en-US" sz="1200" dirty="0"/>
              <a:t>    {</a:t>
            </a:r>
          </a:p>
          <a:p>
            <a:r>
              <a:rPr lang="en-US" sz="1200" dirty="0"/>
              <a:t>         </a:t>
            </a:r>
            <a:r>
              <a:rPr lang="en-US" sz="1200" dirty="0" err="1">
                <a:solidFill>
                  <a:schemeClr val="accent5">
                    <a:lumMod val="75000"/>
                  </a:schemeClr>
                </a:solidFill>
              </a:rPr>
              <a:t>Console</a:t>
            </a:r>
            <a:r>
              <a:rPr lang="en-US" sz="1200" dirty="0" err="1"/>
              <a:t>.</a:t>
            </a:r>
            <a:r>
              <a:rPr lang="en-US" sz="1200" dirty="0" err="1">
                <a:solidFill>
                  <a:schemeClr val="accent4">
                    <a:lumMod val="50000"/>
                  </a:schemeClr>
                </a:solidFill>
              </a:rPr>
              <a:t>WriteLine</a:t>
            </a:r>
            <a:r>
              <a:rPr lang="en-US" sz="1200" dirty="0" smtClean="0"/>
              <a:t>(</a:t>
            </a:r>
            <a:r>
              <a:rPr lang="en-US" sz="1200" dirty="0">
                <a:solidFill>
                  <a:srgbClr val="C00000"/>
                </a:solidFill>
              </a:rPr>
              <a:t>"</a:t>
            </a:r>
            <a:r>
              <a:rPr lang="en-US" sz="1200" dirty="0" err="1">
                <a:solidFill>
                  <a:srgbClr val="C00000"/>
                </a:solidFill>
              </a:rPr>
              <a:t>Derived's</a:t>
            </a:r>
            <a:r>
              <a:rPr lang="en-US" sz="1200" dirty="0">
                <a:solidFill>
                  <a:srgbClr val="C00000"/>
                </a:solidFill>
              </a:rPr>
              <a:t> Dispose"</a:t>
            </a:r>
            <a:r>
              <a:rPr lang="en-US" sz="1200" dirty="0" smtClean="0"/>
              <a:t>);</a:t>
            </a:r>
            <a:endParaRPr lang="en-US" sz="1200" dirty="0"/>
          </a:p>
          <a:p>
            <a:r>
              <a:rPr lang="en-US" sz="1200" dirty="0"/>
              <a:t>    </a:t>
            </a:r>
            <a:r>
              <a:rPr lang="en-US" sz="1200" dirty="0" smtClean="0"/>
              <a:t>}</a:t>
            </a:r>
          </a:p>
          <a:p>
            <a:r>
              <a:rPr lang="ru-RU" sz="1200" dirty="0" smtClean="0"/>
              <a:t>}</a:t>
            </a:r>
            <a:endParaRPr lang="ru-RU" sz="1200" dirty="0"/>
          </a:p>
        </p:txBody>
      </p:sp>
      <p:sp>
        <p:nvSpPr>
          <p:cNvPr id="10" name="TextBox 9"/>
          <p:cNvSpPr txBox="1"/>
          <p:nvPr/>
        </p:nvSpPr>
        <p:spPr>
          <a:xfrm>
            <a:off x="566321" y="1139687"/>
            <a:ext cx="4124949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ru-RU" altLang="ru-RU" sz="1200" dirty="0">
                <a:solidFill>
                  <a:schemeClr val="tx1"/>
                </a:solidFill>
                <a:latin typeface="+mn-lt"/>
              </a:rPr>
              <a:t>Ключевое слово </a:t>
            </a:r>
            <a:r>
              <a:rPr lang="ru-RU" altLang="ru-RU" sz="1200" dirty="0" err="1">
                <a:solidFill>
                  <a:schemeClr val="tx1"/>
                </a:solidFill>
                <a:latin typeface="+mn-lt"/>
              </a:rPr>
              <a:t>new</a:t>
            </a:r>
            <a:r>
              <a:rPr lang="ru-RU" altLang="ru-RU" sz="1200" dirty="0">
                <a:solidFill>
                  <a:schemeClr val="tx1"/>
                </a:solidFill>
                <a:latin typeface="+mn-lt"/>
              </a:rPr>
              <a:t> в C# используется для </a:t>
            </a:r>
            <a:r>
              <a:rPr lang="ru-RU" altLang="ru-RU" sz="1200" b="1" dirty="0">
                <a:solidFill>
                  <a:schemeClr val="tx1"/>
                </a:solidFill>
                <a:latin typeface="+mn-lt"/>
              </a:rPr>
              <a:t>скрытия</a:t>
            </a:r>
            <a:r>
              <a:rPr lang="ru-RU" altLang="ru-RU" sz="1200" dirty="0">
                <a:solidFill>
                  <a:schemeClr val="tx1"/>
                </a:solidFill>
                <a:latin typeface="+mn-lt"/>
              </a:rPr>
              <a:t> (или маскировки) метода базового класса в производном классе. Оно применяется, когда вы хотите явно указать, что метод в производном классе </a:t>
            </a:r>
            <a:r>
              <a:rPr lang="ru-RU" altLang="ru-RU" sz="1200" b="1" dirty="0">
                <a:solidFill>
                  <a:schemeClr val="tx1"/>
                </a:solidFill>
                <a:latin typeface="+mn-lt"/>
              </a:rPr>
              <a:t>скрывает</a:t>
            </a:r>
            <a:r>
              <a:rPr lang="ru-RU" altLang="ru-RU" sz="1200" dirty="0">
                <a:solidFill>
                  <a:schemeClr val="tx1"/>
                </a:solidFill>
                <a:latin typeface="+mn-lt"/>
              </a:rPr>
              <a:t> одноименный метод базового класса, а не переопределяет его (как это делается с помощью </a:t>
            </a:r>
            <a:r>
              <a:rPr lang="ru-RU" altLang="ru-RU" sz="1200" dirty="0" err="1">
                <a:solidFill>
                  <a:schemeClr val="tx1"/>
                </a:solidFill>
                <a:latin typeface="+mn-lt"/>
              </a:rPr>
              <a:t>override</a:t>
            </a:r>
            <a:r>
              <a:rPr lang="ru-RU" altLang="ru-RU" sz="1200" dirty="0" smtClean="0">
                <a:solidFill>
                  <a:schemeClr val="tx1"/>
                </a:solidFill>
                <a:latin typeface="+mn-lt"/>
              </a:rPr>
              <a:t>).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ru-RU" altLang="ru-RU" sz="1200" dirty="0" smtClean="0">
              <a:solidFill>
                <a:schemeClr val="tx1"/>
              </a:solidFill>
              <a:latin typeface="+mn-lt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ru-RU" altLang="ru-RU" sz="1200" dirty="0">
                <a:solidFill>
                  <a:schemeClr val="tx1"/>
                </a:solidFill>
                <a:latin typeface="+mn-lt"/>
              </a:rPr>
              <a:t>Когда использовать </a:t>
            </a:r>
            <a:r>
              <a:rPr lang="ru-RU" altLang="ru-RU" sz="1200" dirty="0" err="1">
                <a:solidFill>
                  <a:schemeClr val="accent1">
                    <a:lumMod val="75000"/>
                  </a:schemeClr>
                </a:solidFill>
                <a:latin typeface="+mn-lt"/>
              </a:rPr>
              <a:t>new</a:t>
            </a:r>
            <a:r>
              <a:rPr lang="ru-RU" altLang="ru-RU" sz="1200" dirty="0">
                <a:solidFill>
                  <a:schemeClr val="tx1"/>
                </a:solidFill>
                <a:latin typeface="+mn-lt"/>
              </a:rPr>
              <a:t>?</a:t>
            </a:r>
          </a:p>
          <a:p>
            <a:pPr marL="228600" lvl="0" indent="-228600" eaLnBrk="0" fontAlgn="base" hangingPunct="0">
              <a:spcBef>
                <a:spcPct val="0"/>
              </a:spcBef>
              <a:spcAft>
                <a:spcPct val="0"/>
              </a:spcAft>
              <a:buClrTx/>
              <a:buAutoNum type="arabicPeriod"/>
            </a:pPr>
            <a:r>
              <a:rPr lang="ru-RU" altLang="ru-RU" sz="1200" dirty="0" smtClean="0">
                <a:solidFill>
                  <a:schemeClr val="tx1"/>
                </a:solidFill>
                <a:latin typeface="+mn-lt"/>
              </a:rPr>
              <a:t>Если </a:t>
            </a:r>
            <a:r>
              <a:rPr lang="ru-RU" altLang="ru-RU" sz="1200" dirty="0">
                <a:solidFill>
                  <a:schemeClr val="tx1"/>
                </a:solidFill>
                <a:latin typeface="+mn-lt"/>
              </a:rPr>
              <a:t>вы не можете или не хотите использовать </a:t>
            </a:r>
            <a:r>
              <a:rPr lang="ru-RU" altLang="ru-RU" sz="1200" dirty="0" err="1">
                <a:solidFill>
                  <a:schemeClr val="tx1"/>
                </a:solidFill>
                <a:latin typeface="+mn-lt"/>
              </a:rPr>
              <a:t>virtual</a:t>
            </a:r>
            <a:r>
              <a:rPr lang="ru-RU" altLang="ru-RU" sz="1200" dirty="0">
                <a:solidFill>
                  <a:schemeClr val="tx1"/>
                </a:solidFill>
                <a:latin typeface="+mn-lt"/>
              </a:rPr>
              <a:t> и </a:t>
            </a:r>
            <a:r>
              <a:rPr lang="ru-RU" altLang="ru-RU" sz="1200" dirty="0" err="1">
                <a:solidFill>
                  <a:schemeClr val="tx1"/>
                </a:solidFill>
                <a:latin typeface="+mn-lt"/>
              </a:rPr>
              <a:t>override</a:t>
            </a:r>
            <a:r>
              <a:rPr lang="ru-RU" altLang="ru-RU" sz="1200" dirty="0">
                <a:solidFill>
                  <a:schemeClr val="tx1"/>
                </a:solidFill>
                <a:latin typeface="+mn-lt"/>
              </a:rPr>
              <a:t> (например, метод базового класса не виртуальный</a:t>
            </a:r>
            <a:r>
              <a:rPr lang="ru-RU" altLang="ru-RU" sz="1200" dirty="0" smtClean="0">
                <a:solidFill>
                  <a:schemeClr val="tx1"/>
                </a:solidFill>
                <a:latin typeface="+mn-lt"/>
              </a:rPr>
              <a:t>).</a:t>
            </a:r>
          </a:p>
          <a:p>
            <a:pPr marL="228600" lvl="0" indent="-228600" eaLnBrk="0" fontAlgn="base" hangingPunct="0">
              <a:spcBef>
                <a:spcPct val="0"/>
              </a:spcBef>
              <a:spcAft>
                <a:spcPct val="0"/>
              </a:spcAft>
              <a:buClrTx/>
              <a:buAutoNum type="arabicPeriod"/>
            </a:pPr>
            <a:r>
              <a:rPr lang="ru-RU" altLang="ru-RU" sz="1200" dirty="0" smtClean="0">
                <a:solidFill>
                  <a:schemeClr val="tx1"/>
                </a:solidFill>
                <a:latin typeface="+mn-lt"/>
              </a:rPr>
              <a:t>Когда </a:t>
            </a:r>
            <a:r>
              <a:rPr lang="ru-RU" altLang="ru-RU" sz="1200" dirty="0">
                <a:solidFill>
                  <a:schemeClr val="tx1"/>
                </a:solidFill>
                <a:latin typeface="+mn-lt"/>
              </a:rPr>
              <a:t>вам нужно, чтобы метод в производном классе вел себя независимо от одноименного метода в базовом классе.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ru-RU" altLang="ru-RU" sz="1200" dirty="0" smtClean="0">
              <a:solidFill>
                <a:schemeClr val="tx1"/>
              </a:solidFill>
              <a:latin typeface="+mn-lt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ru-RU" altLang="ru-RU" sz="120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70274843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6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Маршрут вебинара</a:t>
            </a:r>
            <a:endParaRPr/>
          </a:p>
        </p:txBody>
      </p:sp>
      <p:sp>
        <p:nvSpPr>
          <p:cNvPr id="175" name="Google Shape;175;p36"/>
          <p:cNvSpPr/>
          <p:nvPr/>
        </p:nvSpPr>
        <p:spPr>
          <a:xfrm>
            <a:off x="680150" y="1521150"/>
            <a:ext cx="3384900" cy="426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1. </a:t>
            </a:r>
            <a:r>
              <a:rPr lang="ru-RU" sz="1500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Фильтрация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6" name="Google Shape;176;p36"/>
          <p:cNvSpPr/>
          <p:nvPr/>
        </p:nvSpPr>
        <p:spPr>
          <a:xfrm>
            <a:off x="680150" y="2186734"/>
            <a:ext cx="3384900" cy="426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5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2. </a:t>
            </a:r>
            <a:r>
              <a:rPr lang="ru" sz="1500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Проекция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7" name="Google Shape;177;p36"/>
          <p:cNvSpPr/>
          <p:nvPr/>
        </p:nvSpPr>
        <p:spPr>
          <a:xfrm>
            <a:off x="4641875" y="1521148"/>
            <a:ext cx="3627000" cy="426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lvl="0"/>
            <a:r>
              <a:rPr lang="ru-RU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6. Секционирование данных</a:t>
            </a:r>
            <a:endParaRPr lang="ru-RU" sz="12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8" name="Google Shape;178;p36"/>
          <p:cNvSpPr/>
          <p:nvPr/>
        </p:nvSpPr>
        <p:spPr>
          <a:xfrm>
            <a:off x="680150" y="2852327"/>
            <a:ext cx="3384900" cy="426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3. </a:t>
            </a:r>
            <a:r>
              <a:rPr lang="ru" sz="1500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Операции с наборами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9" name="Google Shape;179;p36"/>
          <p:cNvSpPr/>
          <p:nvPr/>
        </p:nvSpPr>
        <p:spPr>
          <a:xfrm>
            <a:off x="680150" y="3517925"/>
            <a:ext cx="3384900" cy="426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4. </a:t>
            </a:r>
            <a:r>
              <a:rPr lang="ru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Сортировка данных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0" name="Google Shape;180;p36"/>
          <p:cNvSpPr/>
          <p:nvPr/>
        </p:nvSpPr>
        <p:spPr>
          <a:xfrm>
            <a:off x="4641869" y="2186725"/>
            <a:ext cx="3627000" cy="426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lvl="0"/>
            <a:r>
              <a:rPr lang="ru-RU" sz="1200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7. </a:t>
            </a:r>
            <a:r>
              <a:rPr lang="ru-RU" sz="1200" dirty="0" smtClean="0">
                <a:latin typeface="Roboto" charset="0"/>
                <a:ea typeface="Roboto" charset="0"/>
              </a:rPr>
              <a:t>Преобразование(конвертация</a:t>
            </a:r>
            <a:r>
              <a:rPr lang="ru-RU" sz="1200" dirty="0" smtClean="0"/>
              <a:t>) данных</a:t>
            </a:r>
            <a:endParaRPr lang="ru-RU" sz="12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1" name="Google Shape;181;p36"/>
          <p:cNvSpPr/>
          <p:nvPr/>
        </p:nvSpPr>
        <p:spPr>
          <a:xfrm>
            <a:off x="4641869" y="2852300"/>
            <a:ext cx="3627000" cy="426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lvl="0"/>
            <a:r>
              <a:rPr lang="ru-RU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8. </a:t>
            </a:r>
            <a:r>
              <a:rPr lang="ru-RU" dirty="0" smtClean="0">
                <a:latin typeface="Roboto" charset="0"/>
                <a:ea typeface="Roboto" charset="0"/>
              </a:rPr>
              <a:t>Операции соединения</a:t>
            </a:r>
            <a:endParaRPr lang="ru-RU" dirty="0">
              <a:solidFill>
                <a:schemeClr val="dk1"/>
              </a:solidFill>
              <a:latin typeface="Roboto" charset="0"/>
              <a:ea typeface="Roboto" charset="0"/>
              <a:cs typeface="Roboto"/>
              <a:sym typeface="Roboto"/>
            </a:endParaRPr>
          </a:p>
        </p:txBody>
      </p:sp>
      <p:sp>
        <p:nvSpPr>
          <p:cNvPr id="182" name="Google Shape;182;p36"/>
          <p:cNvSpPr/>
          <p:nvPr/>
        </p:nvSpPr>
        <p:spPr>
          <a:xfrm>
            <a:off x="4641869" y="3517875"/>
            <a:ext cx="3627000" cy="426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lvl="0"/>
            <a:r>
              <a:rPr lang="en-US" sz="1500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9</a:t>
            </a:r>
            <a:r>
              <a:rPr lang="ru" sz="1500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 </a:t>
            </a:r>
            <a:r>
              <a:rPr lang="ru-RU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Группировка</a:t>
            </a:r>
            <a:r>
              <a:rPr lang="ru-RU" sz="1500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элементов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" name="Google Shape;177;p36"/>
          <p:cNvSpPr/>
          <p:nvPr/>
        </p:nvSpPr>
        <p:spPr>
          <a:xfrm>
            <a:off x="659597" y="4178208"/>
            <a:ext cx="3395568" cy="426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5. </a:t>
            </a:r>
            <a:r>
              <a:rPr lang="ru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Квантификаторы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" name="Google Shape;182;p36"/>
          <p:cNvSpPr/>
          <p:nvPr/>
        </p:nvSpPr>
        <p:spPr>
          <a:xfrm>
            <a:off x="4641869" y="4167231"/>
            <a:ext cx="3627000" cy="426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lvl="0"/>
            <a:r>
              <a:rPr lang="en-US" sz="1500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10</a:t>
            </a:r>
            <a:r>
              <a:rPr lang="ru" sz="1500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 </a:t>
            </a:r>
            <a:r>
              <a:rPr lang="ru-RU" sz="1500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Ответы на вопросы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77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7492036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venir"/>
              <a:buNone/>
            </a:pPr>
            <a:r>
              <a:rPr lang="en-US" sz="6000" dirty="0" smtClean="0"/>
              <a:t>UML</a:t>
            </a:r>
            <a:r>
              <a:rPr lang="ru-RU" sz="6000" dirty="0" smtClean="0"/>
              <a:t> </a:t>
            </a:r>
            <a:r>
              <a:rPr lang="en-US" sz="6000" dirty="0" smtClean="0"/>
              <a:t>(</a:t>
            </a:r>
            <a:r>
              <a:rPr lang="ru-RU" sz="6000" dirty="0" smtClean="0"/>
              <a:t>бонус</a:t>
            </a:r>
            <a:r>
              <a:rPr lang="en-US" sz="6000" dirty="0" smtClean="0"/>
              <a:t>)</a:t>
            </a:r>
            <a:endParaRPr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Что такое </a:t>
            </a:r>
            <a:r>
              <a:rPr lang="en-US" dirty="0" smtClean="0"/>
              <a:t>UML</a:t>
            </a:r>
            <a:endParaRPr lang="ru-RU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66321" y="1139687"/>
            <a:ext cx="4628532" cy="286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15000"/>
              </a:lnSpc>
              <a:spcBef>
                <a:spcPts val="1400"/>
              </a:spcBef>
            </a:pPr>
            <a:endParaRPr lang="ru-RU" sz="1200" dirty="0"/>
          </a:p>
        </p:txBody>
      </p:sp>
      <p:sp>
        <p:nvSpPr>
          <p:cNvPr id="10" name="TextBox 9"/>
          <p:cNvSpPr txBox="1"/>
          <p:nvPr/>
        </p:nvSpPr>
        <p:spPr>
          <a:xfrm>
            <a:off x="566321" y="1139686"/>
            <a:ext cx="281695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ru-RU" sz="1200" b="1" dirty="0" smtClean="0"/>
              <a:t>UML</a:t>
            </a:r>
            <a:r>
              <a:rPr lang="ru-RU" sz="1200" dirty="0" smtClean="0"/>
              <a:t>, или </a:t>
            </a:r>
            <a:r>
              <a:rPr lang="ru-RU" sz="1200" b="1" dirty="0" err="1" smtClean="0"/>
              <a:t>Unified</a:t>
            </a:r>
            <a:r>
              <a:rPr lang="ru-RU" sz="1200" b="1" dirty="0" smtClean="0"/>
              <a:t> </a:t>
            </a:r>
            <a:r>
              <a:rPr lang="ru-RU" sz="1200" b="1" dirty="0" err="1" smtClean="0"/>
              <a:t>Modeling</a:t>
            </a:r>
            <a:r>
              <a:rPr lang="ru-RU" sz="1200" b="1" dirty="0" smtClean="0"/>
              <a:t> </a:t>
            </a:r>
            <a:r>
              <a:rPr lang="ru-RU" sz="1200" b="1" dirty="0" err="1" smtClean="0"/>
              <a:t>Language</a:t>
            </a:r>
            <a:r>
              <a:rPr lang="ru-RU" sz="1200" dirty="0" smtClean="0"/>
              <a:t>, — это унифицированный язык моделирования. Его используют, чтобы создавать диаграммы и схемы для визуализации процессов и явлений.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ru-RU" altLang="ru-RU" sz="1200" dirty="0" smtClean="0">
              <a:solidFill>
                <a:schemeClr val="tx1"/>
              </a:solidFill>
              <a:latin typeface="+mn-lt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ru-RU" sz="1200" b="1" dirty="0" smtClean="0">
                <a:hlinkClick r:id="rId3"/>
              </a:rPr>
              <a:t>Диаграмма классов</a:t>
            </a:r>
            <a:r>
              <a:rPr lang="ru-RU" sz="1200" dirty="0" smtClean="0"/>
              <a:t> (</a:t>
            </a:r>
            <a:r>
              <a:rPr lang="ru-RU" sz="1200" dirty="0" smtClean="0">
                <a:hlinkClick r:id="rId4" tooltip="Английский язык"/>
              </a:rPr>
              <a:t>англ.</a:t>
            </a:r>
            <a:r>
              <a:rPr lang="ru-RU" sz="1200" dirty="0" smtClean="0"/>
              <a:t> </a:t>
            </a:r>
            <a:r>
              <a:rPr lang="ru-RU" sz="1200" i="1" dirty="0" err="1" smtClean="0"/>
              <a:t>class</a:t>
            </a:r>
            <a:r>
              <a:rPr lang="ru-RU" sz="1200" i="1" dirty="0" smtClean="0"/>
              <a:t> </a:t>
            </a:r>
            <a:r>
              <a:rPr lang="ru-RU" sz="1200" i="1" dirty="0" err="1" smtClean="0"/>
              <a:t>diagram</a:t>
            </a:r>
            <a:r>
              <a:rPr lang="ru-RU" sz="1200" dirty="0" smtClean="0"/>
              <a:t>) — структурная </a:t>
            </a:r>
            <a:r>
              <a:rPr lang="ru-RU" sz="1200" dirty="0" smtClean="0">
                <a:hlinkClick r:id="rId5" tooltip="Диаграмма (UML)"/>
              </a:rPr>
              <a:t>диаграмма</a:t>
            </a:r>
            <a:r>
              <a:rPr lang="ru-RU" sz="1200" dirty="0" smtClean="0"/>
              <a:t> языка моделирования </a:t>
            </a:r>
            <a:r>
              <a:rPr lang="ru-RU" sz="1200" dirty="0" smtClean="0">
                <a:hlinkClick r:id="rId6" tooltip="UML"/>
              </a:rPr>
              <a:t>UML</a:t>
            </a:r>
            <a:r>
              <a:rPr lang="ru-RU" sz="1200" dirty="0" smtClean="0"/>
              <a:t>, демонстрирующая общую структуру иерархии </a:t>
            </a:r>
            <a:r>
              <a:rPr lang="ru-RU" sz="1200" dirty="0" smtClean="0">
                <a:hlinkClick r:id="rId7" tooltip="Класс (программирование)"/>
              </a:rPr>
              <a:t>классов</a:t>
            </a:r>
            <a:r>
              <a:rPr lang="ru-RU" sz="1200" dirty="0" smtClean="0"/>
              <a:t> системы, их коопераций, </a:t>
            </a:r>
            <a:r>
              <a:rPr lang="ru-RU" sz="1200" dirty="0" smtClean="0">
                <a:hlinkClick r:id="rId8" tooltip="Поле класса"/>
              </a:rPr>
              <a:t>атрибутов</a:t>
            </a:r>
            <a:r>
              <a:rPr lang="ru-RU" sz="1200" dirty="0" smtClean="0"/>
              <a:t> (полей), </a:t>
            </a:r>
            <a:r>
              <a:rPr lang="ru-RU" sz="1200" dirty="0" smtClean="0">
                <a:hlinkClick r:id="rId9" tooltip="Метод (языки программирования)"/>
              </a:rPr>
              <a:t>методов</a:t>
            </a:r>
            <a:r>
              <a:rPr lang="ru-RU" sz="1200" dirty="0" smtClean="0"/>
              <a:t>, интерфейсов и взаимосвязей (отношений) между ними.</a:t>
            </a:r>
            <a:endParaRPr lang="ru-RU" altLang="ru-RU" sz="1200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3442923" y="1219200"/>
            <a:ext cx="5375322" cy="29994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370274843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Элементы диаграмм</a:t>
            </a:r>
            <a:endParaRPr lang="ru-RU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66321" y="1139687"/>
            <a:ext cx="4628532" cy="286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15000"/>
              </a:lnSpc>
              <a:spcBef>
                <a:spcPts val="1400"/>
              </a:spcBef>
            </a:pPr>
            <a:endParaRPr lang="ru-RU" sz="1200" dirty="0"/>
          </a:p>
        </p:txBody>
      </p:sp>
      <p:sp>
        <p:nvSpPr>
          <p:cNvPr id="16" name="TextBox 15"/>
          <p:cNvSpPr txBox="1"/>
          <p:nvPr/>
        </p:nvSpPr>
        <p:spPr>
          <a:xfrm>
            <a:off x="535841" y="1360666"/>
            <a:ext cx="240547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lvl="0" indent="-228600" eaLnBrk="0" fontAlgn="base" hangingPunct="0">
              <a:spcBef>
                <a:spcPct val="0"/>
              </a:spcBef>
              <a:spcAft>
                <a:spcPct val="0"/>
              </a:spcAft>
              <a:buClrTx/>
              <a:buAutoNum type="arabicPeriod"/>
            </a:pPr>
            <a:r>
              <a:rPr lang="ru-RU" dirty="0" smtClean="0">
                <a:latin typeface="+mn-lt"/>
              </a:rPr>
              <a:t>Сущность класса</a:t>
            </a:r>
          </a:p>
          <a:p>
            <a:pPr marL="228600" lvl="0" indent="-228600" eaLnBrk="0" fontAlgn="base" hangingPunct="0">
              <a:spcBef>
                <a:spcPct val="0"/>
              </a:spcBef>
              <a:spcAft>
                <a:spcPct val="0"/>
              </a:spcAft>
              <a:buClrTx/>
              <a:buAutoNum type="arabicPeriod"/>
            </a:pPr>
            <a:r>
              <a:rPr lang="ru-RU" altLang="ru-RU" dirty="0" smtClean="0">
                <a:solidFill>
                  <a:schemeClr val="tx1"/>
                </a:solidFill>
                <a:latin typeface="+mn-lt"/>
              </a:rPr>
              <a:t>Сущность интерфейса</a:t>
            </a:r>
          </a:p>
          <a:p>
            <a:pPr marL="228600" lvl="0" indent="-228600" eaLnBrk="0" fontAlgn="base" hangingPunct="0">
              <a:spcBef>
                <a:spcPct val="0"/>
              </a:spcBef>
              <a:spcAft>
                <a:spcPct val="0"/>
              </a:spcAft>
              <a:buClrTx/>
              <a:buAutoNum type="arabicPeriod"/>
            </a:pPr>
            <a:r>
              <a:rPr lang="ru-RU" altLang="ru-RU" dirty="0" smtClean="0">
                <a:solidFill>
                  <a:schemeClr val="tx1"/>
                </a:solidFill>
                <a:latin typeface="+mn-lt"/>
              </a:rPr>
              <a:t>Отношение наследования</a:t>
            </a:r>
          </a:p>
          <a:p>
            <a:pPr marL="228600" lvl="0" indent="-228600" eaLnBrk="0" fontAlgn="base" hangingPunct="0">
              <a:spcBef>
                <a:spcPct val="0"/>
              </a:spcBef>
              <a:spcAft>
                <a:spcPct val="0"/>
              </a:spcAft>
              <a:buClrTx/>
              <a:buAutoNum type="arabicPeriod"/>
            </a:pPr>
            <a:r>
              <a:rPr lang="ru-RU" altLang="ru-RU" dirty="0" smtClean="0">
                <a:solidFill>
                  <a:schemeClr val="tx1"/>
                </a:solidFill>
                <a:latin typeface="+mn-lt"/>
              </a:rPr>
              <a:t>Отношение композиции</a:t>
            </a:r>
          </a:p>
          <a:p>
            <a:pPr marL="228600" lvl="0" indent="-228600" eaLnBrk="0" fontAlgn="base" hangingPunct="0">
              <a:spcBef>
                <a:spcPct val="0"/>
              </a:spcBef>
              <a:spcAft>
                <a:spcPct val="0"/>
              </a:spcAft>
              <a:buClrTx/>
              <a:buAutoNum type="arabicPeriod"/>
            </a:pPr>
            <a:r>
              <a:rPr lang="ru-RU" altLang="ru-RU" dirty="0" smtClean="0">
                <a:solidFill>
                  <a:schemeClr val="tx1"/>
                </a:solidFill>
                <a:latin typeface="+mn-lt"/>
              </a:rPr>
              <a:t>Отношение агрегации</a:t>
            </a:r>
            <a:endParaRPr lang="ru-RU" altLang="ru-RU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62580" y="1139190"/>
            <a:ext cx="5992813" cy="342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Овал 10"/>
          <p:cNvSpPr/>
          <p:nvPr/>
        </p:nvSpPr>
        <p:spPr>
          <a:xfrm>
            <a:off x="5204460" y="1074420"/>
            <a:ext cx="289560" cy="2895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1</a:t>
            </a:r>
            <a:endParaRPr lang="ru-RU" dirty="0"/>
          </a:p>
        </p:txBody>
      </p:sp>
      <p:sp>
        <p:nvSpPr>
          <p:cNvPr id="12" name="Овал 11"/>
          <p:cNvSpPr/>
          <p:nvPr/>
        </p:nvSpPr>
        <p:spPr>
          <a:xfrm>
            <a:off x="8168640" y="1066800"/>
            <a:ext cx="266700" cy="2667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2</a:t>
            </a:r>
            <a:endParaRPr lang="ru-RU" dirty="0"/>
          </a:p>
        </p:txBody>
      </p:sp>
      <p:sp>
        <p:nvSpPr>
          <p:cNvPr id="13" name="Овал 12"/>
          <p:cNvSpPr/>
          <p:nvPr/>
        </p:nvSpPr>
        <p:spPr>
          <a:xfrm>
            <a:off x="5044440" y="3497580"/>
            <a:ext cx="266700" cy="2667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3</a:t>
            </a:r>
            <a:endParaRPr lang="ru-RU" dirty="0"/>
          </a:p>
        </p:txBody>
      </p:sp>
      <p:sp>
        <p:nvSpPr>
          <p:cNvPr id="14" name="Овал 13"/>
          <p:cNvSpPr/>
          <p:nvPr/>
        </p:nvSpPr>
        <p:spPr>
          <a:xfrm>
            <a:off x="5494020" y="2727960"/>
            <a:ext cx="266700" cy="2667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4</a:t>
            </a:r>
            <a:endParaRPr lang="ru-RU" dirty="0"/>
          </a:p>
        </p:txBody>
      </p:sp>
      <p:sp>
        <p:nvSpPr>
          <p:cNvPr id="15" name="Овал 14"/>
          <p:cNvSpPr/>
          <p:nvPr/>
        </p:nvSpPr>
        <p:spPr>
          <a:xfrm>
            <a:off x="6240780" y="1394460"/>
            <a:ext cx="266700" cy="2667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5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xmlns="" val="370274843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Примеры диаграмм в паттернах проектирования</a:t>
            </a:r>
            <a:endParaRPr lang="ru-RU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66321" y="1139687"/>
            <a:ext cx="4628532" cy="286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15000"/>
              </a:lnSpc>
              <a:spcBef>
                <a:spcPts val="1400"/>
              </a:spcBef>
            </a:pPr>
            <a:endParaRPr lang="ru-RU" sz="1200" dirty="0"/>
          </a:p>
        </p:txBody>
      </p:sp>
      <p:sp>
        <p:nvSpPr>
          <p:cNvPr id="1028" name="AutoShape 4" descr="Структура классов паттерна Абстрактная фабрика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TextBox 4"/>
          <p:cNvSpPr txBox="1"/>
          <p:nvPr/>
        </p:nvSpPr>
        <p:spPr>
          <a:xfrm>
            <a:off x="584200" y="1651000"/>
            <a:ext cx="307808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ru-RU" dirty="0" smtClean="0"/>
              <a:t>Паттерн </a:t>
            </a:r>
            <a:r>
              <a:rPr lang="ru-RU" dirty="0" smtClean="0">
                <a:hlinkClick r:id="rId3"/>
              </a:rPr>
              <a:t>стратегия</a:t>
            </a:r>
            <a:endParaRPr lang="ru-RU" dirty="0" smtClean="0"/>
          </a:p>
          <a:p>
            <a:pPr marL="342900" indent="-342900">
              <a:buAutoNum type="arabicPeriod"/>
            </a:pPr>
            <a:r>
              <a:rPr lang="ru-RU" dirty="0" smtClean="0"/>
              <a:t>Паттерн </a:t>
            </a:r>
            <a:r>
              <a:rPr lang="ru-RU" dirty="0" smtClean="0">
                <a:hlinkClick r:id="rId4"/>
              </a:rPr>
              <a:t>абстрактная фабрика</a:t>
            </a:r>
            <a:endParaRPr lang="ru-RU" dirty="0" smtClean="0"/>
          </a:p>
          <a:p>
            <a:pPr marL="342900" indent="-342900">
              <a:buAutoNum type="arabicPeriod"/>
            </a:pPr>
            <a:r>
              <a:rPr lang="ru-RU" dirty="0" smtClean="0"/>
              <a:t>Паттерн </a:t>
            </a:r>
            <a:r>
              <a:rPr lang="ru-RU" dirty="0" smtClean="0">
                <a:hlinkClick r:id="rId5"/>
              </a:rPr>
              <a:t>компоновщик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xmlns="" val="370274843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77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7492036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venir"/>
              <a:buNone/>
            </a:pPr>
            <a:r>
              <a:rPr lang="ru-RU" sz="6000" dirty="0" smtClean="0"/>
              <a:t>Ответы на вопросы</a:t>
            </a:r>
            <a:endParaRPr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79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6000"/>
              <a:t>Рефлексия</a:t>
            </a:r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3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Цели вебинара</a:t>
            </a:r>
            <a:endParaRPr dirty="0"/>
          </a:p>
        </p:txBody>
      </p:sp>
      <p:graphicFrame>
        <p:nvGraphicFramePr>
          <p:cNvPr id="242" name="Google Shape;242;p43"/>
          <p:cNvGraphicFramePr/>
          <p:nvPr>
            <p:extLst>
              <p:ext uri="{D42A27DB-BD31-4B8C-83A1-F6EECF244321}">
                <p14:modId xmlns:p14="http://schemas.microsoft.com/office/powerpoint/2010/main" xmlns="" val="4121394419"/>
              </p:ext>
            </p:extLst>
          </p:nvPr>
        </p:nvGraphicFramePr>
        <p:xfrm>
          <a:off x="952500" y="1544194"/>
          <a:ext cx="7239000" cy="1147542"/>
        </p:xfrm>
        <a:graphic>
          <a:graphicData uri="http://schemas.openxmlformats.org/drawingml/2006/table">
            <a:tbl>
              <a:tblPr>
                <a:noFill/>
                <a:tableStyleId>{94049BB3-00C0-4E36-B14F-18F9014FF099}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 dirty="0">
                          <a:solidFill>
                            <a:srgbClr val="FF77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b="1">
                        <a:solidFill>
                          <a:srgbClr val="FF77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Узнать, что такое ООП. </a:t>
                      </a:r>
                      <a:endParaRPr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 dirty="0">
                          <a:solidFill>
                            <a:srgbClr val="FF77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b="1">
                        <a:solidFill>
                          <a:srgbClr val="FF77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 smtClean="0">
                          <a:solidFill>
                            <a:srgbClr val="3F3F3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Основы ООП.</a:t>
                      </a:r>
                      <a:endParaRPr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FF77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b="1">
                        <a:solidFill>
                          <a:srgbClr val="FF77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 smtClean="0">
                          <a:solidFill>
                            <a:srgbClr val="3F3F3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Особенности синтаксиса ООП.</a:t>
                      </a:r>
                      <a:endParaRPr lang="en-US" dirty="0" smtClean="0">
                        <a:solidFill>
                          <a:srgbClr val="3F3F3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243" name="Google Shape;243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77621" y="258179"/>
            <a:ext cx="652375" cy="65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81"/>
          <p:cNvSpPr txBox="1">
            <a:spLocks noGrp="1"/>
          </p:cNvSpPr>
          <p:nvPr>
            <p:ph type="title"/>
          </p:nvPr>
        </p:nvSpPr>
        <p:spPr>
          <a:xfrm>
            <a:off x="956225" y="11064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Вопросы?</a:t>
            </a:r>
            <a:endParaRPr/>
          </a:p>
        </p:txBody>
      </p:sp>
      <p:pic>
        <p:nvPicPr>
          <p:cNvPr id="477" name="Google Shape;477;p8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2750" y="2962492"/>
            <a:ext cx="496901" cy="496901"/>
          </a:xfrm>
          <a:prstGeom prst="rect">
            <a:avLst/>
          </a:prstGeom>
          <a:noFill/>
          <a:ln>
            <a:noFill/>
          </a:ln>
        </p:spPr>
      </p:pic>
      <p:sp>
        <p:nvSpPr>
          <p:cNvPr id="478" name="Google Shape;478;p81"/>
          <p:cNvSpPr txBox="1"/>
          <p:nvPr/>
        </p:nvSpPr>
        <p:spPr>
          <a:xfrm>
            <a:off x="1750800" y="2887700"/>
            <a:ext cx="1635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Задаем вопросы в чат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79" name="Google Shape;479;p8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15725" y="2962492"/>
            <a:ext cx="496901" cy="496901"/>
          </a:xfrm>
          <a:prstGeom prst="rect">
            <a:avLst/>
          </a:prstGeom>
          <a:noFill/>
          <a:ln>
            <a:noFill/>
          </a:ln>
        </p:spPr>
      </p:pic>
      <p:sp>
        <p:nvSpPr>
          <p:cNvPr id="480" name="Google Shape;480;p81"/>
          <p:cNvSpPr txBox="1"/>
          <p:nvPr/>
        </p:nvSpPr>
        <p:spPr>
          <a:xfrm>
            <a:off x="5119475" y="2892305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Ставим “–”,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вопросов нет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3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Цели вебинара</a:t>
            </a:r>
            <a:endParaRPr dirty="0"/>
          </a:p>
        </p:txBody>
      </p:sp>
      <p:graphicFrame>
        <p:nvGraphicFramePr>
          <p:cNvPr id="242" name="Google Shape;242;p43"/>
          <p:cNvGraphicFramePr/>
          <p:nvPr>
            <p:extLst>
              <p:ext uri="{D42A27DB-BD31-4B8C-83A1-F6EECF244321}">
                <p14:modId xmlns:p14="http://schemas.microsoft.com/office/powerpoint/2010/main" xmlns="" val="4121394419"/>
              </p:ext>
            </p:extLst>
          </p:nvPr>
        </p:nvGraphicFramePr>
        <p:xfrm>
          <a:off x="952500" y="1544194"/>
          <a:ext cx="7239000" cy="1147542"/>
        </p:xfrm>
        <a:graphic>
          <a:graphicData uri="http://schemas.openxmlformats.org/drawingml/2006/table">
            <a:tbl>
              <a:tblPr>
                <a:noFill/>
                <a:tableStyleId>{94049BB3-00C0-4E36-B14F-18F9014FF099}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 dirty="0">
                          <a:solidFill>
                            <a:srgbClr val="FF77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b="1">
                        <a:solidFill>
                          <a:srgbClr val="FF77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Узнать, что такое ООП. </a:t>
                      </a:r>
                      <a:endParaRPr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 dirty="0">
                          <a:solidFill>
                            <a:srgbClr val="FF77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b="1">
                        <a:solidFill>
                          <a:srgbClr val="FF77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 smtClean="0">
                          <a:solidFill>
                            <a:srgbClr val="3F3F3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Основные</a:t>
                      </a:r>
                      <a:r>
                        <a:rPr lang="ru-RU" baseline="0" dirty="0" smtClean="0">
                          <a:solidFill>
                            <a:srgbClr val="3F3F3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механизмы</a:t>
                      </a:r>
                      <a:r>
                        <a:rPr lang="ru-RU" dirty="0" smtClean="0">
                          <a:solidFill>
                            <a:srgbClr val="3F3F3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ООП.</a:t>
                      </a:r>
                      <a:endParaRPr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FF77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b="1">
                        <a:solidFill>
                          <a:srgbClr val="FF77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 smtClean="0">
                          <a:solidFill>
                            <a:srgbClr val="3F3F3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Особенности синтаксиса ООП.</a:t>
                      </a:r>
                      <a:endParaRPr lang="en-US" dirty="0" smtClean="0">
                        <a:solidFill>
                          <a:srgbClr val="3F3F3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243" name="Google Shape;243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77621" y="258179"/>
            <a:ext cx="652375" cy="65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72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Кратко об ООП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 smtClean="0"/>
              <a:t>Что такое ООП?</a:t>
            </a:r>
            <a:endParaRPr sz="2800" dirty="0"/>
          </a:p>
        </p:txBody>
      </p:sp>
      <p:sp>
        <p:nvSpPr>
          <p:cNvPr id="2050" name="AutoShape 2" descr="Принципы ООП, инкапсуляция, абстракция, наследование, полиморфизм, Unity, C#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" name="Прямоугольник 1"/>
          <p:cNvSpPr/>
          <p:nvPr/>
        </p:nvSpPr>
        <p:spPr>
          <a:xfrm>
            <a:off x="500550" y="1006050"/>
            <a:ext cx="81903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181818"/>
                </a:solidFill>
                <a:latin typeface="HeliosExtC"/>
              </a:rPr>
              <a:t>Объектно-ориентированное программирование (ООП) — это подход, при котором программа рассматривается как набор объектов, взаимодействующих друг с другом. У каждого есть свойства и поведение. </a:t>
            </a:r>
            <a:endParaRPr lang="ru-RU" dirty="0" smtClean="0">
              <a:solidFill>
                <a:srgbClr val="181818"/>
              </a:solidFill>
              <a:latin typeface="HeliosExtC"/>
            </a:endParaRPr>
          </a:p>
          <a:p>
            <a:r>
              <a:rPr lang="ru-RU" dirty="0" smtClean="0">
                <a:solidFill>
                  <a:srgbClr val="181818"/>
                </a:solidFill>
                <a:latin typeface="HeliosExtC"/>
              </a:rPr>
              <a:t>ООП – это программирование с помощью классов и объектов.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4207" y="1956281"/>
            <a:ext cx="5461175" cy="269139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5526</TotalTime>
  <Words>2813</Words>
  <Application>Microsoft Office PowerPoint</Application>
  <PresentationFormat>Экран (16:9)</PresentationFormat>
  <Paragraphs>542</Paragraphs>
  <Slides>67</Slides>
  <Notes>67</Notes>
  <HiddenSlides>5</HiddenSlides>
  <MMClips>0</MMClips>
  <ScaleCrop>false</ScaleCrop>
  <HeadingPairs>
    <vt:vector size="6" baseType="variant">
      <vt:variant>
        <vt:lpstr>Использованные шрифты</vt:lpstr>
      </vt:variant>
      <vt:variant>
        <vt:i4>10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67</vt:i4>
      </vt:variant>
    </vt:vector>
  </HeadingPairs>
  <TitlesOfParts>
    <vt:vector size="78" baseType="lpstr">
      <vt:lpstr>Arial</vt:lpstr>
      <vt:lpstr>Roboto</vt:lpstr>
      <vt:lpstr>HeliosExtC</vt:lpstr>
      <vt:lpstr>Calibri</vt:lpstr>
      <vt:lpstr>Arial Unicode MS</vt:lpstr>
      <vt:lpstr>Consolas</vt:lpstr>
      <vt:lpstr>Segoe UI</vt:lpstr>
      <vt:lpstr>Wingdings</vt:lpstr>
      <vt:lpstr>Avenir</vt:lpstr>
      <vt:lpstr>Courier New</vt:lpstr>
      <vt:lpstr>Светлая тема</vt:lpstr>
      <vt:lpstr>ООП</vt:lpstr>
      <vt:lpstr>Слайд 2</vt:lpstr>
      <vt:lpstr>ООП </vt:lpstr>
      <vt:lpstr>ООП </vt:lpstr>
      <vt:lpstr>Правила вебинара</vt:lpstr>
      <vt:lpstr>Маршрут вебинара</vt:lpstr>
      <vt:lpstr>Цели вебинара</vt:lpstr>
      <vt:lpstr>Кратко об ООП</vt:lpstr>
      <vt:lpstr>Что такое ООП?</vt:lpstr>
      <vt:lpstr>Что из перечисленного ниже НЕ является принципом ООП?</vt:lpstr>
      <vt:lpstr>Принципы ООП</vt:lpstr>
      <vt:lpstr>Шуточная иллюстрация основных принципов</vt:lpstr>
      <vt:lpstr>Инкапсуляция</vt:lpstr>
      <vt:lpstr>Что такое инкапсуляция?</vt:lpstr>
      <vt:lpstr>Содержимое класса</vt:lpstr>
      <vt:lpstr>Права доступа</vt:lpstr>
      <vt:lpstr>Модификаторы доступа на бытовых примерах</vt:lpstr>
      <vt:lpstr>Модификаторы доступа на бытовых примерах</vt:lpstr>
      <vt:lpstr>Модификаторы доступа на бытовых примерах</vt:lpstr>
      <vt:lpstr>Инкапсуляция дает следующую информацию</vt:lpstr>
      <vt:lpstr>Решение задач</vt:lpstr>
      <vt:lpstr>Наследование</vt:lpstr>
      <vt:lpstr>Что такое наследование?</vt:lpstr>
      <vt:lpstr>Синтаксис наследования</vt:lpstr>
      <vt:lpstr>Пример синтаксиса</vt:lpstr>
      <vt:lpstr>Что наследуется</vt:lpstr>
      <vt:lpstr>Некоторые нюансы наследования</vt:lpstr>
      <vt:lpstr>Множественное наследование запрещено</vt:lpstr>
      <vt:lpstr>Почему в C# множественное наследование запрещено</vt:lpstr>
      <vt:lpstr>Пример синтаксиса</vt:lpstr>
      <vt:lpstr>Транзитивное наследование</vt:lpstr>
      <vt:lpstr>Ключевое слово base</vt:lpstr>
      <vt:lpstr>Ключевое слово virtual</vt:lpstr>
      <vt:lpstr>Ключевое слово override</vt:lpstr>
      <vt:lpstr>Вопросы, на которые отвечает наследование</vt:lpstr>
      <vt:lpstr>Решение задач</vt:lpstr>
      <vt:lpstr>Решение задач</vt:lpstr>
      <vt:lpstr>Абстракция</vt:lpstr>
      <vt:lpstr>Что такое абстракция?</vt:lpstr>
      <vt:lpstr>Суть абстракции</vt:lpstr>
      <vt:lpstr>Представление абстракции в C#</vt:lpstr>
      <vt:lpstr>Ключевое слово abstract</vt:lpstr>
      <vt:lpstr>Ключевое слово override</vt:lpstr>
      <vt:lpstr>Пример на паттерне «Мост»</vt:lpstr>
      <vt:lpstr>Пример из практики </vt:lpstr>
      <vt:lpstr>Вопросы, на которые отвечает абстракция</vt:lpstr>
      <vt:lpstr>Решение задач</vt:lpstr>
      <vt:lpstr>Решение задач</vt:lpstr>
      <vt:lpstr>Полиморфизм</vt:lpstr>
      <vt:lpstr>Что такое полиморфизм?</vt:lpstr>
      <vt:lpstr>Полиморфизм подтипов</vt:lpstr>
      <vt:lpstr>Параметрический полиморфизм</vt:lpstr>
      <vt:lpstr>Ad hoc полиморфизм</vt:lpstr>
      <vt:lpstr>Полиморфизм в действии</vt:lpstr>
      <vt:lpstr>Пример из практики </vt:lpstr>
      <vt:lpstr>Вопросы, на которые отвечает полиморфизм</vt:lpstr>
      <vt:lpstr>Задачи по тематике полиморфизма</vt:lpstr>
      <vt:lpstr>Задачи по тематике полиморфизма</vt:lpstr>
      <vt:lpstr>Ключевое слово new </vt:lpstr>
      <vt:lpstr>UML (бонус)</vt:lpstr>
      <vt:lpstr>Что такое UML</vt:lpstr>
      <vt:lpstr>Элементы диаграмм</vt:lpstr>
      <vt:lpstr>Примеры диаграмм в паттернах проектирования</vt:lpstr>
      <vt:lpstr>Ответы на вопросы</vt:lpstr>
      <vt:lpstr>Рефлексия</vt:lpstr>
      <vt:lpstr>Цели вебинара</vt:lpstr>
      <vt:lpstr>Вопросы?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Linq-запросы</dc:title>
  <dc:creator>pavel</dc:creator>
  <cp:lastModifiedBy>pavel</cp:lastModifiedBy>
  <cp:revision>541</cp:revision>
  <dcterms:modified xsi:type="dcterms:W3CDTF">2024-12-18T10:43:50Z</dcterms:modified>
</cp:coreProperties>
</file>